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notesMasterIdLst>
    <p:notesMasterId r:id="rId29"/>
  </p:notesMasterIdLst>
  <p:sldIdLst>
    <p:sldId id="2145706961" r:id="rId5"/>
    <p:sldId id="2145706933" r:id="rId6"/>
    <p:sldId id="2145706934" r:id="rId7"/>
    <p:sldId id="2145706959" r:id="rId8"/>
    <p:sldId id="2145706937" r:id="rId9"/>
    <p:sldId id="2145706938" r:id="rId10"/>
    <p:sldId id="2145706939" r:id="rId11"/>
    <p:sldId id="2145706940" r:id="rId12"/>
    <p:sldId id="2145706941" r:id="rId13"/>
    <p:sldId id="2145706942" r:id="rId14"/>
    <p:sldId id="2145706943" r:id="rId15"/>
    <p:sldId id="2145706944" r:id="rId16"/>
    <p:sldId id="2145706945" r:id="rId17"/>
    <p:sldId id="2145706946" r:id="rId18"/>
    <p:sldId id="2145706947" r:id="rId19"/>
    <p:sldId id="2145706948" r:id="rId20"/>
    <p:sldId id="2145706949" r:id="rId21"/>
    <p:sldId id="2145706950" r:id="rId22"/>
    <p:sldId id="2145706951" r:id="rId23"/>
    <p:sldId id="2145706952" r:id="rId24"/>
    <p:sldId id="2145706953" r:id="rId25"/>
    <p:sldId id="2145706954" r:id="rId26"/>
    <p:sldId id="2145706955" r:id="rId27"/>
    <p:sldId id="214570696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843" userDrawn="1">
          <p15:clr>
            <a:srgbClr val="A4A3A4"/>
          </p15:clr>
        </p15:guide>
        <p15:guide id="6" pos="312" userDrawn="1">
          <p15:clr>
            <a:srgbClr val="A4A3A4"/>
          </p15:clr>
        </p15:guide>
        <p15:guide id="8" pos="6984" userDrawn="1">
          <p15:clr>
            <a:srgbClr val="A4A3A4"/>
          </p15:clr>
        </p15:guide>
        <p15:guide id="9" pos="535" userDrawn="1">
          <p15:clr>
            <a:srgbClr val="A4A3A4"/>
          </p15:clr>
        </p15:guide>
        <p15:guide id="10" orient="horz" pos="4018" userDrawn="1">
          <p15:clr>
            <a:srgbClr val="A4A3A4"/>
          </p15:clr>
        </p15:guide>
        <p15:guide id="11" orient="horz" pos="1828" userDrawn="1">
          <p15:clr>
            <a:srgbClr val="A4A3A4"/>
          </p15:clr>
        </p15:guide>
        <p15:guide id="12" pos="3840" userDrawn="1">
          <p15:clr>
            <a:srgbClr val="A4A3A4"/>
          </p15:clr>
        </p15:guide>
        <p15:guide id="13" pos="73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391CDF-604E-680A-C1B2-64B7A0BBD870}" name="Guest User" initials="GU" userId="S::urn:spo:anon#61748102fed6e1fdfbacab866b3bcabf0b55137157a201de26e06169cb62c88f::" providerId="AD"/>
  <p188:author id="{3E5418E0-F9D8-5BDF-A893-CEFD09ECAD9D}" name="Coffield, Erin" initials="CE" userId="S::Erin.Coffield@dairy.org::fc877b35-b326-4c29-b029-3f819d4f75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mmins, Sally" initials="CS" lastIdx="37" clrIdx="0">
    <p:extLst>
      <p:ext uri="{19B8F6BF-5375-455C-9EA6-DF929625EA0E}">
        <p15:presenceInfo xmlns:p15="http://schemas.microsoft.com/office/powerpoint/2012/main" userId="S::sally.cummins@dairy.org::ebe365b0-e434-47ed-bb22-3a7108aa0e68" providerId="AD"/>
      </p:ext>
    </p:extLst>
  </p:cmAuthor>
  <p:cmAuthor id="2" name="Hackworth, Kerry" initials="HK" lastIdx="23" clrIdx="1">
    <p:extLst>
      <p:ext uri="{19B8F6BF-5375-455C-9EA6-DF929625EA0E}">
        <p15:presenceInfo xmlns:p15="http://schemas.microsoft.com/office/powerpoint/2012/main" userId="S::kerry.hackworth@dairy.org::5c559802-410a-4492-b30a-6568da440a1f" providerId="AD"/>
      </p:ext>
    </p:extLst>
  </p:cmAuthor>
  <p:cmAuthor id="3" name="Coffield, Erin" initials="CE" lastIdx="42" clrIdx="2">
    <p:extLst>
      <p:ext uri="{19B8F6BF-5375-455C-9EA6-DF929625EA0E}">
        <p15:presenceInfo xmlns:p15="http://schemas.microsoft.com/office/powerpoint/2012/main" userId="S::Erin.Coffield@dairy.org::fc877b35-b326-4c29-b029-3f819d4f756b" providerId="AD"/>
      </p:ext>
    </p:extLst>
  </p:cmAuthor>
  <p:cmAuthor id="4" name="Gerstein, Dana" initials="GD" lastIdx="2" clrIdx="3">
    <p:extLst>
      <p:ext uri="{19B8F6BF-5375-455C-9EA6-DF929625EA0E}">
        <p15:presenceInfo xmlns:p15="http://schemas.microsoft.com/office/powerpoint/2012/main" userId="S::dana.gerstein@dairy.org::08cf265d-d1fa-493e-922a-44aaffe3ae4c" providerId="AD"/>
      </p:ext>
    </p:extLst>
  </p:cmAuthor>
  <p:cmAuthor id="5" name="Guest User" initials="GU" lastIdx="1" clrIdx="4">
    <p:extLst>
      <p:ext uri="{19B8F6BF-5375-455C-9EA6-DF929625EA0E}">
        <p15:presenceInfo xmlns:p15="http://schemas.microsoft.com/office/powerpoint/2012/main" userId="S::urn:spo:anon#54584d28984a0f6bd46841aaa1b8089d722a5edcfc30bc1057ea211247df4e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051"/>
    <a:srgbClr val="BFBFBF"/>
    <a:srgbClr val="BFDDE9"/>
    <a:srgbClr val="046CB5"/>
    <a:srgbClr val="80C341"/>
    <a:srgbClr val="234051"/>
    <a:srgbClr val="C16430"/>
    <a:srgbClr val="006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81B2B-E78B-FB3A-A00B-C2A881F3C909}" v="1" dt="2022-07-22T16:18:29.700"/>
    <p1510:client id="{77EB1C35-7034-4F6E-87CB-2CC938DE4F7A}" v="254" dt="2022-07-22T17:21:37.859"/>
    <p1510:client id="{B824D7BF-E41E-E237-754B-0A5D923F6A12}" v="1" dt="2022-07-22T15:28:06.712"/>
    <p1510:client id="{C27F850D-90B6-4FEE-8F90-B6F516923B80}" v="249" dt="2022-07-22T16:15:17.190"/>
    <p1510:client id="{E28B76D0-1342-4FAB-9871-40D49ABC59D8}" v="1214" dt="2022-07-22T20:13:25.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220" autoAdjust="0"/>
  </p:normalViewPr>
  <p:slideViewPr>
    <p:cSldViewPr snapToGrid="0">
      <p:cViewPr varScale="1">
        <p:scale>
          <a:sx n="35" d="100"/>
          <a:sy n="35" d="100"/>
        </p:scale>
        <p:origin x="1776" y="28"/>
      </p:cViewPr>
      <p:guideLst>
        <p:guide orient="horz" pos="843"/>
        <p:guide pos="312"/>
        <p:guide pos="6984"/>
        <p:guide pos="535"/>
        <p:guide orient="horz" pos="4018"/>
        <p:guide orient="horz" pos="1828"/>
        <p:guide pos="3840"/>
        <p:guide pos="73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11"/>
            <c:invertIfNegative val="0"/>
            <c:bubble3D val="0"/>
            <c:spPr>
              <a:solidFill>
                <a:schemeClr val="accent3"/>
              </a:solidFill>
              <a:ln>
                <a:noFill/>
              </a:ln>
              <a:effectLst/>
            </c:spPr>
            <c:extLst>
              <c:ext xmlns:c16="http://schemas.microsoft.com/office/drawing/2014/chart" uri="{C3380CC4-5D6E-409C-BE32-E72D297353CC}">
                <c16:uniqueId val="{00000000-BA27-0049-BA61-990CB4486525}"/>
              </c:ext>
            </c:extLst>
          </c:dPt>
          <c:dLbls>
            <c:dLbl>
              <c:idx val="1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A27-0049-BA61-990CB448652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Separation anxiety</c:v>
                </c:pt>
                <c:pt idx="1">
                  <c:v>Bonding</c:v>
                </c:pt>
                <c:pt idx="2">
                  <c:v>Challenges parenting young child</c:v>
                </c:pt>
                <c:pt idx="3">
                  <c:v>Obtain health care</c:v>
                </c:pt>
                <c:pt idx="4">
                  <c:v>Express emotions</c:v>
                </c:pt>
                <c:pt idx="5">
                  <c:v>Phsyical development / motor skills</c:v>
                </c:pt>
                <c:pt idx="6">
                  <c:v>Interact / getting along</c:v>
                </c:pt>
                <c:pt idx="7">
                  <c:v>Critical thinking / problem-solving</c:v>
                </c:pt>
                <c:pt idx="8">
                  <c:v>Set limits challenging behavior</c:v>
                </c:pt>
                <c:pt idx="9">
                  <c:v>Listen / behave well</c:v>
                </c:pt>
                <c:pt idx="10">
                  <c:v>Language / communication </c:v>
                </c:pt>
                <c:pt idx="11">
                  <c:v>Nutrition</c:v>
                </c:pt>
                <c:pt idx="12">
                  <c:v>Developmental milestones</c:v>
                </c:pt>
              </c:strCache>
            </c:strRef>
          </c:cat>
          <c:val>
            <c:numRef>
              <c:f>Sheet1!$B$2:$B$14</c:f>
              <c:numCache>
                <c:formatCode>General</c:formatCode>
                <c:ptCount val="13"/>
                <c:pt idx="0">
                  <c:v>38</c:v>
                </c:pt>
                <c:pt idx="1">
                  <c:v>50</c:v>
                </c:pt>
                <c:pt idx="2">
                  <c:v>50</c:v>
                </c:pt>
                <c:pt idx="3">
                  <c:v>52</c:v>
                </c:pt>
                <c:pt idx="4">
                  <c:v>52</c:v>
                </c:pt>
                <c:pt idx="5">
                  <c:v>56</c:v>
                </c:pt>
                <c:pt idx="6">
                  <c:v>58</c:v>
                </c:pt>
                <c:pt idx="7">
                  <c:v>58</c:v>
                </c:pt>
                <c:pt idx="8">
                  <c:v>59</c:v>
                </c:pt>
                <c:pt idx="9">
                  <c:v>60</c:v>
                </c:pt>
                <c:pt idx="10">
                  <c:v>65</c:v>
                </c:pt>
                <c:pt idx="11">
                  <c:v>70</c:v>
                </c:pt>
                <c:pt idx="12">
                  <c:v>70</c:v>
                </c:pt>
              </c:numCache>
            </c:numRef>
          </c:val>
          <c:extLst>
            <c:ext xmlns:c16="http://schemas.microsoft.com/office/drawing/2014/chart" uri="{C3380CC4-5D6E-409C-BE32-E72D297353CC}">
              <c16:uniqueId val="{00000000-DA3E-C946-90E2-0BDF5ECDBA6C}"/>
            </c:ext>
          </c:extLst>
        </c:ser>
        <c:dLbls>
          <c:showLegendKey val="0"/>
          <c:showVal val="0"/>
          <c:showCatName val="0"/>
          <c:showSerName val="0"/>
          <c:showPercent val="0"/>
          <c:showBubbleSize val="0"/>
        </c:dLbls>
        <c:gapWidth val="81"/>
        <c:axId val="1355602112"/>
        <c:axId val="281521184"/>
      </c:barChart>
      <c:catAx>
        <c:axId val="135560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281521184"/>
        <c:crosses val="autoZero"/>
        <c:auto val="1"/>
        <c:lblAlgn val="ctr"/>
        <c:lblOffset val="100"/>
        <c:noMultiLvlLbl val="0"/>
      </c:catAx>
      <c:valAx>
        <c:axId val="281521184"/>
        <c:scaling>
          <c:orientation val="minMax"/>
        </c:scaling>
        <c:delete val="1"/>
        <c:axPos val="b"/>
        <c:numFmt formatCode="General" sourceLinked="1"/>
        <c:majorTickMark val="none"/>
        <c:minorTickMark val="none"/>
        <c:tickLblPos val="nextTo"/>
        <c:crossAx val="1355602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01558171416622E-2"/>
          <c:y val="2.8981965417067494E-2"/>
          <c:w val="0.94359688365716676"/>
          <c:h val="0.9104193796199732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09CD-A44D-99CE-0A5A27DF493B}"/>
              </c:ext>
            </c:extLst>
          </c:dPt>
          <c:dLbls>
            <c:dLbl>
              <c:idx val="1"/>
              <c:tx>
                <c:rich>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r>
                      <a:rPr lang="en-US" sz="2000">
                        <a:solidFill>
                          <a:schemeClr val="tx2"/>
                        </a:solidFill>
                      </a:rPr>
                      <a:t>93%</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9CD-A44D-99CE-0A5A27DF493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Immediate Family</c:v>
                </c:pt>
                <c:pt idx="1">
                  <c:v>Doctors &amp; Healthcare Providers</c:v>
                </c:pt>
                <c:pt idx="2">
                  <c:v>Teachers &amp; Child Care Providers</c:v>
                </c:pt>
                <c:pt idx="3">
                  <c:v>Other Professionals</c:v>
                </c:pt>
              </c:strCache>
            </c:strRef>
          </c:cat>
          <c:val>
            <c:numRef>
              <c:f>Sheet1!$B$2:$B$5</c:f>
              <c:numCache>
                <c:formatCode>0%</c:formatCode>
                <c:ptCount val="4"/>
                <c:pt idx="0">
                  <c:v>0.93</c:v>
                </c:pt>
                <c:pt idx="1">
                  <c:v>0.93</c:v>
                </c:pt>
                <c:pt idx="2">
                  <c:v>0.85</c:v>
                </c:pt>
                <c:pt idx="3">
                  <c:v>0.8</c:v>
                </c:pt>
              </c:numCache>
            </c:numRef>
          </c:val>
          <c:extLst>
            <c:ext xmlns:c16="http://schemas.microsoft.com/office/drawing/2014/chart" uri="{C3380CC4-5D6E-409C-BE32-E72D297353CC}">
              <c16:uniqueId val="{00000000-E12B-4543-B105-E7F229A5B7BA}"/>
            </c:ext>
          </c:extLst>
        </c:ser>
        <c:dLbls>
          <c:showLegendKey val="0"/>
          <c:showVal val="0"/>
          <c:showCatName val="0"/>
          <c:showSerName val="0"/>
          <c:showPercent val="0"/>
          <c:showBubbleSize val="0"/>
        </c:dLbls>
        <c:gapWidth val="65"/>
        <c:overlap val="-27"/>
        <c:axId val="1949091711"/>
        <c:axId val="925446032"/>
      </c:barChart>
      <c:catAx>
        <c:axId val="1949091711"/>
        <c:scaling>
          <c:orientation val="minMax"/>
        </c:scaling>
        <c:delete val="1"/>
        <c:axPos val="b"/>
        <c:numFmt formatCode="General" sourceLinked="1"/>
        <c:majorTickMark val="none"/>
        <c:minorTickMark val="none"/>
        <c:tickLblPos val="nextTo"/>
        <c:crossAx val="925446032"/>
        <c:crosses val="autoZero"/>
        <c:auto val="1"/>
        <c:lblAlgn val="ctr"/>
        <c:lblOffset val="100"/>
        <c:noMultiLvlLbl val="0"/>
      </c:catAx>
      <c:valAx>
        <c:axId val="925446032"/>
        <c:scaling>
          <c:orientation val="minMax"/>
        </c:scaling>
        <c:delete val="1"/>
        <c:axPos val="l"/>
        <c:numFmt formatCode="0%" sourceLinked="1"/>
        <c:majorTickMark val="none"/>
        <c:minorTickMark val="none"/>
        <c:tickLblPos val="nextTo"/>
        <c:crossAx val="1949091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Lbls>
            <c:dLbl>
              <c:idx val="0"/>
              <c:layout>
                <c:manualLayout>
                  <c:x val="0"/>
                  <c:y val="9.75446782211307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66-E049-888A-951AF99CBC3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2-5 years old</c:v>
                </c:pt>
                <c:pt idx="1">
                  <c:v>6-11 years old</c:v>
                </c:pt>
                <c:pt idx="2">
                  <c:v>12-19 years old</c:v>
                </c:pt>
                <c:pt idx="3">
                  <c:v>20+ years old</c:v>
                </c:pt>
              </c:strCache>
            </c:strRef>
          </c:cat>
          <c:val>
            <c:numRef>
              <c:f>Sheet1!$B$2:$B$5</c:f>
              <c:numCache>
                <c:formatCode>General</c:formatCode>
                <c:ptCount val="4"/>
                <c:pt idx="0">
                  <c:v>2.0699999999999998</c:v>
                </c:pt>
                <c:pt idx="1">
                  <c:v>1.73</c:v>
                </c:pt>
                <c:pt idx="2">
                  <c:v>1.79</c:v>
                </c:pt>
                <c:pt idx="3">
                  <c:v>1.57</c:v>
                </c:pt>
              </c:numCache>
            </c:numRef>
          </c:val>
          <c:extLst>
            <c:ext xmlns:c16="http://schemas.microsoft.com/office/drawing/2014/chart" uri="{C3380CC4-5D6E-409C-BE32-E72D297353CC}">
              <c16:uniqueId val="{00000000-BE3E-AB41-A5BA-9C32C4E180D9}"/>
            </c:ext>
          </c:extLst>
        </c:ser>
        <c:ser>
          <c:idx val="1"/>
          <c:order val="1"/>
          <c:tx>
            <c:strRef>
              <c:f>Sheet1!$C$1</c:f>
              <c:strCache>
                <c:ptCount val="1"/>
                <c:pt idx="0">
                  <c:v>Column2</c:v>
                </c:pt>
              </c:strCache>
            </c:strRef>
          </c:tx>
          <c:spPr>
            <a:solidFill>
              <a:schemeClr val="accent1"/>
            </a:solidFill>
            <a:ln>
              <a:noFill/>
            </a:ln>
            <a:effectLst/>
          </c:spPr>
          <c:invertIfNegative val="0"/>
          <c:dLbls>
            <c:dLbl>
              <c:idx val="0"/>
              <c:layout>
                <c:manualLayout>
                  <c:x val="0"/>
                  <c:y val="8.35135104678035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66-E049-888A-951AF99CBC3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2-5 years old</c:v>
                </c:pt>
                <c:pt idx="1">
                  <c:v>6-11 years old</c:v>
                </c:pt>
                <c:pt idx="2">
                  <c:v>12-19 years old</c:v>
                </c:pt>
                <c:pt idx="3">
                  <c:v>20+ years old</c:v>
                </c:pt>
              </c:strCache>
            </c:strRef>
          </c:cat>
          <c:val>
            <c:numRef>
              <c:f>Sheet1!$C$2:$C$5</c:f>
              <c:numCache>
                <c:formatCode>General</c:formatCode>
                <c:ptCount val="4"/>
                <c:pt idx="0">
                  <c:v>2.0299999999999998</c:v>
                </c:pt>
                <c:pt idx="1">
                  <c:v>2.2200000000000002</c:v>
                </c:pt>
                <c:pt idx="2">
                  <c:v>1.69</c:v>
                </c:pt>
                <c:pt idx="3">
                  <c:v>1.31</c:v>
                </c:pt>
              </c:numCache>
            </c:numRef>
          </c:val>
          <c:extLst>
            <c:ext xmlns:c16="http://schemas.microsoft.com/office/drawing/2014/chart" uri="{C3380CC4-5D6E-409C-BE32-E72D297353CC}">
              <c16:uniqueId val="{00000001-BE3E-AB41-A5BA-9C32C4E180D9}"/>
            </c:ext>
          </c:extLst>
        </c:ser>
        <c:ser>
          <c:idx val="2"/>
          <c:order val="2"/>
          <c:tx>
            <c:strRef>
              <c:f>Sheet1!$D$1</c:f>
              <c:strCache>
                <c:ptCount val="1"/>
                <c:pt idx="0">
                  <c:v>Column3</c:v>
                </c:pt>
              </c:strCache>
            </c:strRef>
          </c:tx>
          <c:spPr>
            <a:solidFill>
              <a:schemeClr val="accent4"/>
            </a:solidFill>
            <a:ln>
              <a:noFill/>
            </a:ln>
            <a:effectLst/>
          </c:spPr>
          <c:invertIfNegative val="0"/>
          <c:dLbls>
            <c:dLbl>
              <c:idx val="0"/>
              <c:layout>
                <c:manualLayout>
                  <c:x val="-2.1616599628487562E-17"/>
                  <c:y val="8.07072769171380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66-E049-888A-951AF99CBC3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2-5 years old</c:v>
                </c:pt>
                <c:pt idx="1">
                  <c:v>6-11 years old</c:v>
                </c:pt>
                <c:pt idx="2">
                  <c:v>12-19 years old</c:v>
                </c:pt>
                <c:pt idx="3">
                  <c:v>20+ years old</c:v>
                </c:pt>
              </c:strCache>
            </c:strRef>
          </c:cat>
          <c:val>
            <c:numRef>
              <c:f>Sheet1!$D$2:$D$5</c:f>
              <c:numCache>
                <c:formatCode>General</c:formatCode>
                <c:ptCount val="4"/>
                <c:pt idx="0">
                  <c:v>1.96</c:v>
                </c:pt>
                <c:pt idx="1">
                  <c:v>1.87</c:v>
                </c:pt>
                <c:pt idx="2">
                  <c:v>1.34</c:v>
                </c:pt>
                <c:pt idx="3">
                  <c:v>1.17</c:v>
                </c:pt>
              </c:numCache>
            </c:numRef>
          </c:val>
          <c:extLst>
            <c:ext xmlns:c16="http://schemas.microsoft.com/office/drawing/2014/chart" uri="{C3380CC4-5D6E-409C-BE32-E72D297353CC}">
              <c16:uniqueId val="{00000002-BE3E-AB41-A5BA-9C32C4E180D9}"/>
            </c:ext>
          </c:extLst>
        </c:ser>
        <c:ser>
          <c:idx val="3"/>
          <c:order val="3"/>
          <c:tx>
            <c:strRef>
              <c:f>Sheet1!$E$1</c:f>
              <c:strCache>
                <c:ptCount val="1"/>
                <c:pt idx="0">
                  <c:v>Column4</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2-5 years old</c:v>
                </c:pt>
                <c:pt idx="1">
                  <c:v>6-11 years old</c:v>
                </c:pt>
                <c:pt idx="2">
                  <c:v>12-19 years old</c:v>
                </c:pt>
                <c:pt idx="3">
                  <c:v>20+ years old</c:v>
                </c:pt>
              </c:strCache>
            </c:strRef>
          </c:cat>
          <c:val>
            <c:numRef>
              <c:f>Sheet1!$E$2:$E$5</c:f>
              <c:numCache>
                <c:formatCode>General</c:formatCode>
                <c:ptCount val="4"/>
                <c:pt idx="0">
                  <c:v>1.18</c:v>
                </c:pt>
                <c:pt idx="1">
                  <c:v>1.45</c:v>
                </c:pt>
                <c:pt idx="2">
                  <c:v>1.52</c:v>
                </c:pt>
                <c:pt idx="3">
                  <c:v>1.1200000000000001</c:v>
                </c:pt>
              </c:numCache>
            </c:numRef>
          </c:val>
          <c:extLst>
            <c:ext xmlns:c16="http://schemas.microsoft.com/office/drawing/2014/chart" uri="{C3380CC4-5D6E-409C-BE32-E72D297353CC}">
              <c16:uniqueId val="{00000004-BE3E-AB41-A5BA-9C32C4E180D9}"/>
            </c:ext>
          </c:extLst>
        </c:ser>
        <c:dLbls>
          <c:dLblPos val="inEnd"/>
          <c:showLegendKey val="0"/>
          <c:showVal val="1"/>
          <c:showCatName val="0"/>
          <c:showSerName val="0"/>
          <c:showPercent val="0"/>
          <c:showBubbleSize val="0"/>
        </c:dLbls>
        <c:gapWidth val="115"/>
        <c:overlap val="-16"/>
        <c:axId val="2142875824"/>
        <c:axId val="2143101936"/>
      </c:barChart>
      <c:catAx>
        <c:axId val="214287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2143101936"/>
        <c:crosses val="autoZero"/>
        <c:auto val="1"/>
        <c:lblAlgn val="ctr"/>
        <c:lblOffset val="100"/>
        <c:noMultiLvlLbl val="0"/>
      </c:catAx>
      <c:valAx>
        <c:axId val="2143101936"/>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2142875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DC76F1-E51E-41E5-BFB3-179D419EA2E3}" type="datetimeFigureOut">
              <a:rPr lang="en-US" smtClean="0"/>
              <a:t>5/16/2023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7AB56E-C2C1-49BC-823A-B6019687CB9A}" type="slidenum">
              <a:rPr lang="en-US" smtClean="0"/>
              <a:t>‹#›</a:t>
            </a:fld>
            <a:endParaRPr lang="en-US"/>
          </a:p>
        </p:txBody>
      </p:sp>
    </p:spTree>
    <p:extLst>
      <p:ext uri="{BB962C8B-B14F-4D97-AF65-F5344CB8AC3E}">
        <p14:creationId xmlns:p14="http://schemas.microsoft.com/office/powerpoint/2010/main" val="144288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ublications.aap.org/pediatrics/article/141/2/e20173716/38085/Advocacy-for-Improving-Nutrition-in-the-First-1000?autologincheck=redirecte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ietaryguidelines.gov/sites/default/files/2021-03/Dietary_Guidelines_for_Americans-2020-2025.pdf"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cdc.gov/nutritionreport/pdf/Second-Nutrition-Report-Iodine-Factsheet.pdf" TargetMode="External"/><Relationship Id="rId5" Type="http://schemas.openxmlformats.org/officeDocument/2006/relationships/hyperlink" Target="https://www.usdairy.com/getmedia/32a32c4a-5e31-4f35-80c3-2c64e68dde49/NDC-Iodine-Prenatal-Handout-FINAL.pdf?ext=.pdf" TargetMode="External"/><Relationship Id="rId4" Type="http://schemas.openxmlformats.org/officeDocument/2006/relationships/hyperlink" Target="https://www.ars.usda.gov/northeast-area/beltsville-md-bhnrc/beltsville-human-nutrition-research-center/methods-and-application-of-food-composition-laboratory/mafcl-site-pages/iodin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80/10408398.2020.181062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ietaryguidelines.gov/sites/default/files/2021-03/Dietary_Guidelines_for_Americans-2020-2025.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healthydrinkshealthykids.org/app/uploads/2019/09/HER-HealthyBeverageTechnicalReport.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dietaryguidelines.gov/sites/default/files/2021-03/Dietary_Guidelines_for_Americans-2020-2025.pdf" TargetMode="External"/><Relationship Id="rId4" Type="http://schemas.openxmlformats.org/officeDocument/2006/relationships/hyperlink" Target="https://pubmed.ncbi.nlm.nih.gov/3273279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healthydrinkshealthykids.org/app/uploads/2019/09/HDHK_One_Pager_Plant-Based-Non-Dairy-Milk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aspghan.org/wp-content/uploads/2020/07/North_American_Society_for_Pediatric.30.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velopingchild.harvard.edu/wp-content/uploads/2010/05/Foundations-of-Lifelong-Health.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housanddays.org/wp-content/uploads/1000Days-NourishingAmericasFuture-Report-FINAL-WEBVERSION-SINGLE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Thanks so much for agree to be part of this nationwide pilot to assess the impact of nutrition education about dairy foods and their role in optimal child growth and development.</a:t>
            </a:r>
          </a:p>
        </p:txBody>
      </p:sp>
      <p:sp>
        <p:nvSpPr>
          <p:cNvPr id="4" name="Slide Number Placeholder 3"/>
          <p:cNvSpPr>
            <a:spLocks noGrp="1"/>
          </p:cNvSpPr>
          <p:nvPr>
            <p:ph type="sldNum" sz="quarter" idx="5"/>
          </p:nvPr>
        </p:nvSpPr>
        <p:spPr/>
        <p:txBody>
          <a:bodyPr/>
          <a:lstStyle/>
          <a:p>
            <a:pPr defTabSz="465887">
              <a:defRPr/>
            </a:pPr>
            <a:fld id="{DFDD7202-EC57-8F46-AF97-71D4E3DF1975}" type="slidenum">
              <a:rPr lang="en-US">
                <a:solidFill>
                  <a:prstClr val="black"/>
                </a:solidFill>
                <a:latin typeface="Calibri" panose="020F0502020204030204"/>
              </a:rPr>
              <a:pPr defTabSz="46588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95668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258763"/>
            <a:ext cx="5576888" cy="3136900"/>
          </a:xfrm>
        </p:spPr>
      </p:sp>
      <p:sp>
        <p:nvSpPr>
          <p:cNvPr id="3" name="Notes Placeholder 2"/>
          <p:cNvSpPr>
            <a:spLocks noGrp="1"/>
          </p:cNvSpPr>
          <p:nvPr>
            <p:ph type="body" idx="1"/>
          </p:nvPr>
        </p:nvSpPr>
        <p:spPr>
          <a:xfrm>
            <a:off x="701040" y="3544252"/>
            <a:ext cx="5608320" cy="5285714"/>
          </a:xfrm>
        </p:spPr>
        <p:txBody>
          <a:bodyPr/>
          <a:lstStyle/>
          <a:p>
            <a:pPr>
              <a:lnSpc>
                <a:spcPct val="107000"/>
              </a:lnSpc>
            </a:pPr>
            <a:r>
              <a:rPr lang="en-US">
                <a:solidFill>
                  <a:srgbClr val="000000"/>
                </a:solidFill>
                <a:ea typeface="Yu Mincho" panose="02020400000000000000" pitchFamily="18" charset="-128"/>
                <a:cs typeface="Arial" panose="020B0604020202020204" pitchFamily="34" charset="0"/>
              </a:rPr>
              <a:t>In its </a:t>
            </a:r>
            <a:r>
              <a:rPr lang="en-US" u="sng">
                <a:solidFill>
                  <a:srgbClr val="0563C1"/>
                </a:solidFill>
                <a:ea typeface="Yu Mincho" panose="02020400000000000000" pitchFamily="18" charset="-128"/>
                <a:cs typeface="Arial" panose="020B0604020202020204" pitchFamily="34" charset="0"/>
                <a:hlinkClick r:id="rId3"/>
              </a:rPr>
              <a:t>Policy Statement on Advocacy for Improving Nutrition in the First 1000 Days to Support Childhood Development and Adult Health</a:t>
            </a:r>
            <a:r>
              <a:rPr lang="en-US">
                <a:solidFill>
                  <a:srgbClr val="000000"/>
                </a:solidFill>
                <a:ea typeface="Yu Mincho" panose="02020400000000000000" pitchFamily="18" charset="-128"/>
                <a:cs typeface="Arial" panose="020B0604020202020204" pitchFamily="34" charset="0"/>
              </a:rPr>
              <a:t>, the American Academy of Pediatrics recognized 14 nutrients that affect early brain development. </a:t>
            </a:r>
          </a:p>
          <a:p>
            <a:pPr>
              <a:lnSpc>
                <a:spcPct val="107000"/>
              </a:lnSpc>
            </a:pPr>
            <a:endParaRPr lang="en-US">
              <a:solidFill>
                <a:srgbClr val="000000"/>
              </a:solidFill>
              <a:ea typeface="Yu Mincho" panose="02020400000000000000" pitchFamily="18" charset="-128"/>
              <a:cs typeface="Arial" panose="020B0604020202020204" pitchFamily="34" charset="0"/>
            </a:endParaRPr>
          </a:p>
          <a:p>
            <a:pPr>
              <a:lnSpc>
                <a:spcPct val="107000"/>
              </a:lnSpc>
            </a:pPr>
            <a:r>
              <a:rPr lang="en-US">
                <a:ea typeface="Yu Mincho" panose="02020400000000000000" pitchFamily="18" charset="-128"/>
                <a:cs typeface="Arial" panose="020B0604020202020204" pitchFamily="34" charset="0"/>
              </a:rPr>
              <a:t>Dairy foods are a brain health powerhouse, providing 7 of the 14 nutrients important for early brain development</a:t>
            </a:r>
            <a:r>
              <a:rPr lang="en-US"/>
              <a:t> </a:t>
            </a:r>
          </a:p>
          <a:p>
            <a:pPr>
              <a:lnSpc>
                <a:spcPct val="107000"/>
              </a:lnSpc>
            </a:pPr>
            <a:endParaRPr lang="en-US">
              <a:solidFill>
                <a:srgbClr val="1A1A1A"/>
              </a:solidFill>
              <a:ea typeface="Calibri" panose="020F0502020204030204" pitchFamily="34" charset="0"/>
              <a:cs typeface="Calibri" panose="020F0502020204030204" pitchFamily="34" charset="0"/>
            </a:endParaRPr>
          </a:p>
          <a:p>
            <a:pPr>
              <a:lnSpc>
                <a:spcPct val="107000"/>
              </a:lnSpc>
            </a:pPr>
            <a:r>
              <a:rPr lang="en-US" b="1">
                <a:solidFill>
                  <a:srgbClr val="1A1A1A"/>
                </a:solidFill>
                <a:ea typeface="Calibri" panose="020F0502020204030204" pitchFamily="34" charset="0"/>
                <a:cs typeface="Calibri" panose="020F0502020204030204" pitchFamily="34" charset="0"/>
              </a:rPr>
              <a:t>Source:</a:t>
            </a:r>
          </a:p>
          <a:p>
            <a:pPr marL="171450" indent="-171450">
              <a:lnSpc>
                <a:spcPct val="107000"/>
              </a:lnSpc>
              <a:buFont typeface="Arial" panose="020B0604020202020204" pitchFamily="34" charset="0"/>
              <a:buChar char="•"/>
            </a:pPr>
            <a:r>
              <a:rPr lang="en-US">
                <a:solidFill>
                  <a:srgbClr val="1A1A1A"/>
                </a:solidFill>
                <a:ea typeface="Calibri" panose="020F0502020204030204" pitchFamily="34" charset="0"/>
                <a:cs typeface="Calibri" panose="020F0502020204030204" pitchFamily="34" charset="0"/>
              </a:rPr>
              <a:t>Sarah Jane Schwarzenberg, Michael K. Georgieff, COMMITTEE ON NUTRITION, Stephen Daniels, Mark </a:t>
            </a:r>
            <a:r>
              <a:rPr lang="en-US" err="1">
                <a:solidFill>
                  <a:srgbClr val="1A1A1A"/>
                </a:solidFill>
                <a:ea typeface="Calibri" panose="020F0502020204030204" pitchFamily="34" charset="0"/>
                <a:cs typeface="Calibri" panose="020F0502020204030204" pitchFamily="34" charset="0"/>
              </a:rPr>
              <a:t>Corkins</a:t>
            </a:r>
            <a:r>
              <a:rPr lang="en-US">
                <a:solidFill>
                  <a:srgbClr val="1A1A1A"/>
                </a:solidFill>
                <a:ea typeface="Calibri" panose="020F0502020204030204" pitchFamily="34" charset="0"/>
                <a:cs typeface="Calibri" panose="020F0502020204030204" pitchFamily="34" charset="0"/>
              </a:rPr>
              <a:t>, Neville H. Golden, Jae H. Kim, C. Wesley Lindsey, Sheela N. </a:t>
            </a:r>
            <a:r>
              <a:rPr lang="en-US" err="1">
                <a:solidFill>
                  <a:srgbClr val="1A1A1A"/>
                </a:solidFill>
                <a:ea typeface="Calibri" panose="020F0502020204030204" pitchFamily="34" charset="0"/>
                <a:cs typeface="Calibri" panose="020F0502020204030204" pitchFamily="34" charset="0"/>
              </a:rPr>
              <a:t>Magge</a:t>
            </a:r>
            <a:r>
              <a:rPr lang="en-US">
                <a:solidFill>
                  <a:srgbClr val="1A1A1A"/>
                </a:solidFill>
                <a:ea typeface="Calibri" panose="020F0502020204030204" pitchFamily="34" charset="0"/>
                <a:cs typeface="Calibri" panose="020F0502020204030204" pitchFamily="34" charset="0"/>
              </a:rPr>
              <a:t>; Advocacy for Improving Nutrition in the First 1000 Days to Support Childhood Development and Adult Health. </a:t>
            </a:r>
            <a:r>
              <a:rPr lang="en-US" i="1">
                <a:solidFill>
                  <a:srgbClr val="1A1A1A"/>
                </a:solidFill>
                <a:ea typeface="Calibri" panose="020F0502020204030204" pitchFamily="34" charset="0"/>
                <a:cs typeface="Calibri" panose="020F0502020204030204" pitchFamily="34" charset="0"/>
              </a:rPr>
              <a:t>Pediatrics</a:t>
            </a:r>
            <a:r>
              <a:rPr lang="en-US">
                <a:solidFill>
                  <a:srgbClr val="1A1A1A"/>
                </a:solidFill>
                <a:ea typeface="Calibri" panose="020F0502020204030204" pitchFamily="34" charset="0"/>
                <a:cs typeface="Calibri" panose="020F0502020204030204" pitchFamily="34" charset="0"/>
              </a:rPr>
              <a:t> February 2018; 141 (2): e20173716. 10.1542/peds.2017-3716. </a:t>
            </a:r>
            <a:r>
              <a:rPr lang="en-US" u="sng">
                <a:solidFill>
                  <a:srgbClr val="0563C1"/>
                </a:solidFill>
                <a:ea typeface="Calibri" panose="020F0502020204030204" pitchFamily="34" charset="0"/>
                <a:cs typeface="Calibri" panose="020F0502020204030204" pitchFamily="34" charset="0"/>
                <a:hlinkClick r:id="rId3"/>
              </a:rPr>
              <a:t>https://publications.aap.org/pediatrics/article/141/2/e20173716/38085/Advocacy-for-Improving-Nutrition-in-the-First-1000?autologincheck=redirected</a:t>
            </a:r>
            <a:r>
              <a:rPr lang="en-US">
                <a:solidFill>
                  <a:srgbClr val="1A1A1A"/>
                </a:solidFill>
                <a:ea typeface="Calibri" panose="020F0502020204030204" pitchFamily="34" charset="0"/>
                <a:cs typeface="Calibri" panose="020F0502020204030204" pitchFamily="34" charset="0"/>
              </a:rPr>
              <a:t> </a:t>
            </a:r>
            <a:endParaRPr lang="en-US">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E27AB56E-C2C1-49BC-823A-B6019687CB9A}" type="slidenum">
              <a:rPr lang="en-US" smtClean="0"/>
              <a:t>10</a:t>
            </a:fld>
            <a:endParaRPr lang="en-US"/>
          </a:p>
        </p:txBody>
      </p:sp>
    </p:spTree>
    <p:extLst>
      <p:ext uri="{BB962C8B-B14F-4D97-AF65-F5344CB8AC3E}">
        <p14:creationId xmlns:p14="http://schemas.microsoft.com/office/powerpoint/2010/main" val="169108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169863"/>
            <a:ext cx="3425825" cy="1927225"/>
          </a:xfrm>
        </p:spPr>
      </p:sp>
      <p:sp>
        <p:nvSpPr>
          <p:cNvPr id="3" name="Notes Placeholder 2"/>
          <p:cNvSpPr>
            <a:spLocks noGrp="1"/>
          </p:cNvSpPr>
          <p:nvPr>
            <p:ph type="body" idx="1"/>
          </p:nvPr>
        </p:nvSpPr>
        <p:spPr>
          <a:xfrm>
            <a:off x="504967" y="2232570"/>
            <a:ext cx="6045958" cy="6894364"/>
          </a:xfrm>
        </p:spPr>
        <p:txBody>
          <a:bodyPr/>
          <a:lstStyle/>
          <a:p>
            <a:pPr defTabSz="984978" eaLnBrk="0" fontAlgn="base" hangingPunct="0">
              <a:spcBef>
                <a:spcPct val="30000"/>
              </a:spcBef>
              <a:spcAft>
                <a:spcPct val="0"/>
              </a:spcAft>
              <a:defRPr/>
            </a:pPr>
            <a:r>
              <a:rPr lang="en-US">
                <a:ea typeface="Yu Mincho" panose="02020400000000000000" pitchFamily="18" charset="-128"/>
                <a:cs typeface="Arial" panose="020B0604020202020204" pitchFamily="34" charset="0"/>
              </a:rPr>
              <a:t>And what pregnant and breastfeeding moms eat matters too. Iodine is particularly important as iodine deficiency as the CDC notes it is the </a:t>
            </a:r>
            <a:r>
              <a:rPr lang="en-US"/>
              <a:t>most preventable cause of intellectual disability in the world.</a:t>
            </a:r>
          </a:p>
          <a:p>
            <a:pPr defTabSz="984978" eaLnBrk="0" fontAlgn="base" hangingPunct="0">
              <a:spcBef>
                <a:spcPct val="30000"/>
              </a:spcBef>
              <a:spcAft>
                <a:spcPct val="0"/>
              </a:spcAft>
              <a:defRPr/>
            </a:pPr>
            <a:endParaRPr lang="en-US">
              <a:ea typeface="Yu Mincho" panose="02020400000000000000" pitchFamily="18" charset="-128"/>
              <a:cs typeface="Arial" panose="020B0604020202020204" pitchFamily="34" charset="0"/>
            </a:endParaRPr>
          </a:p>
          <a:p>
            <a:pPr defTabSz="984978" eaLnBrk="0" fontAlgn="base" hangingPunct="0">
              <a:spcBef>
                <a:spcPct val="30000"/>
              </a:spcBef>
              <a:spcAft>
                <a:spcPct val="0"/>
              </a:spcAft>
              <a:defRPr/>
            </a:pPr>
            <a:r>
              <a:rPr lang="en-US">
                <a:ea typeface="Yu Mincho" panose="02020400000000000000" pitchFamily="18" charset="-128"/>
                <a:cs typeface="Arial" panose="020B0604020202020204" pitchFamily="34" charset="0"/>
              </a:rPr>
              <a:t>According to the </a:t>
            </a:r>
            <a:r>
              <a:rPr lang="en-US" u="sng">
                <a:ea typeface="Yu Mincho" panose="02020400000000000000" pitchFamily="18" charset="-128"/>
                <a:cs typeface="Arial" panose="020B0604020202020204" pitchFamily="34" charset="0"/>
                <a:hlinkClick r:id="rId3">
                  <a:extLst>
                    <a:ext uri="{A12FA001-AC4F-418D-AE19-62706E023703}">
                      <ahyp:hlinkClr xmlns:ahyp="http://schemas.microsoft.com/office/drawing/2018/hyperlinkcolor" val="tx"/>
                    </a:ext>
                  </a:extLst>
                </a:hlinkClick>
              </a:rPr>
              <a:t>2020-2025 Dietary Guidelines for Americans</a:t>
            </a:r>
            <a:r>
              <a:rPr lang="en-US">
                <a:ea typeface="Yu Mincho" panose="02020400000000000000" pitchFamily="18" charset="-128"/>
                <a:cs typeface="Arial" panose="020B0604020202020204" pitchFamily="34" charset="0"/>
              </a:rPr>
              <a:t> women who do not regularly consume dairy products, eggs, seafood, or use iodized table salt may not consume enough iodine </a:t>
            </a:r>
            <a:r>
              <a:rPr lang="en-US">
                <a:ea typeface="Yu Mincho" panose="02020400000000000000" pitchFamily="18" charset="-128"/>
              </a:rPr>
              <a:t>─</a:t>
            </a:r>
            <a:r>
              <a:rPr lang="en-US">
                <a:ea typeface="Yu Mincho" panose="02020400000000000000" pitchFamily="18" charset="-128"/>
                <a:cs typeface="Arial" panose="020B0604020202020204" pitchFamily="34" charset="0"/>
              </a:rPr>
              <a:t> which is essential for neurocognitive development of the fetus.  </a:t>
            </a:r>
          </a:p>
          <a:p>
            <a:pPr defTabSz="984978" eaLnBrk="0" fontAlgn="base" hangingPunct="0">
              <a:spcBef>
                <a:spcPct val="30000"/>
              </a:spcBef>
              <a:spcAft>
                <a:spcPct val="0"/>
              </a:spcAft>
              <a:defRPr/>
            </a:pPr>
            <a:endParaRPr lang="en-US">
              <a:ea typeface="Yu Mincho" panose="02020400000000000000" pitchFamily="18" charset="-128"/>
              <a:cs typeface="Arial" panose="020B0604020202020204" pitchFamily="34" charset="0"/>
            </a:endParaRPr>
          </a:p>
          <a:p>
            <a:pPr defTabSz="984978" eaLnBrk="0" fontAlgn="base" hangingPunct="0">
              <a:spcBef>
                <a:spcPct val="30000"/>
              </a:spcBef>
              <a:spcAft>
                <a:spcPct val="0"/>
              </a:spcAft>
              <a:defRPr/>
            </a:pPr>
            <a:r>
              <a:rPr lang="en-US" altLang="en-US">
                <a:ea typeface="Yu Mincho" panose="02020400000000000000" pitchFamily="18" charset="-128"/>
                <a:cs typeface="Arial" panose="020B0604020202020204" pitchFamily="34" charset="0"/>
              </a:rPr>
              <a:t>While many people assume that plant-based alternatives have similar nutrition, it is important to note that is not always true. Even soy beverage – which is the only alternative recommended in the Dietary Guidelines - has negligible amounts of iodine,</a:t>
            </a:r>
          </a:p>
          <a:p>
            <a:pPr defTabSz="984978" eaLnBrk="0" fontAlgn="base" hangingPunct="0">
              <a:spcBef>
                <a:spcPct val="30000"/>
              </a:spcBef>
              <a:spcAft>
                <a:spcPct val="0"/>
              </a:spcAft>
              <a:defRPr/>
            </a:pPr>
            <a:endParaRPr lang="en-US" altLang="en-US" b="1">
              <a:ea typeface="Yu Mincho" panose="02020400000000000000" pitchFamily="18" charset="-128"/>
              <a:cs typeface="Arial" panose="020B0604020202020204" pitchFamily="34" charset="0"/>
            </a:endParaRPr>
          </a:p>
          <a:p>
            <a:pPr defTabSz="984978" eaLnBrk="0" fontAlgn="base" hangingPunct="0">
              <a:spcBef>
                <a:spcPct val="30000"/>
              </a:spcBef>
              <a:spcAft>
                <a:spcPct val="0"/>
              </a:spcAft>
              <a:defRPr/>
            </a:pPr>
            <a:r>
              <a:rPr lang="en-US" altLang="en-US" b="1">
                <a:ea typeface="Yu Mincho" panose="02020400000000000000" pitchFamily="18" charset="-128"/>
                <a:cs typeface="Arial" panose="020B0604020202020204" pitchFamily="34" charset="0"/>
              </a:rPr>
              <a:t>Sources</a:t>
            </a:r>
          </a:p>
          <a:p>
            <a:pPr marL="285750" indent="-285750" defTabSz="465887">
              <a:buFont typeface="Arial" panose="020B0604020202020204" pitchFamily="34" charset="0"/>
              <a:buChar char="•"/>
              <a:defRPr/>
            </a:pPr>
            <a:r>
              <a:rPr lang="en-US">
                <a:cs typeface="Arial" panose="020B0604020202020204" pitchFamily="34" charset="0"/>
              </a:rPr>
              <a:t>USDA, FDA and ODS-NIH </a:t>
            </a:r>
            <a:r>
              <a:rPr lang="en-US" i="1">
                <a:cs typeface="Arial" panose="020B0604020202020204" pitchFamily="34" charset="0"/>
                <a:hlinkClick r:id="rId4">
                  <a:extLst>
                    <a:ext uri="{A12FA001-AC4F-418D-AE19-62706E023703}">
                      <ahyp:hlinkClr xmlns:ahyp="http://schemas.microsoft.com/office/drawing/2018/hyperlinkcolor" val="tx"/>
                    </a:ext>
                  </a:extLst>
                </a:hlinkClick>
              </a:rPr>
              <a:t>Database for the Iodine Content of Common Foods per serving</a:t>
            </a:r>
            <a:r>
              <a:rPr lang="en-US" i="1">
                <a:cs typeface="Arial" panose="020B0604020202020204" pitchFamily="34" charset="0"/>
              </a:rPr>
              <a:t>, Release 2</a:t>
            </a:r>
            <a:r>
              <a:rPr lang="en-US">
                <a:cs typeface="Arial" panose="020B0604020202020204" pitchFamily="34" charset="0"/>
              </a:rPr>
              <a:t>. January 2022. </a:t>
            </a:r>
          </a:p>
          <a:p>
            <a:pPr marL="285750" indent="-285750" defTabSz="465887">
              <a:buFont typeface="Arial" panose="020B0604020202020204" pitchFamily="34" charset="0"/>
              <a:buChar char="•"/>
              <a:defRPr/>
            </a:pPr>
            <a:r>
              <a:rPr lang="en-US">
                <a:cs typeface="Arial" panose="020B0604020202020204" pitchFamily="34" charset="0"/>
              </a:rPr>
              <a:t>https://www.ars.usda.gov/northeast-area/beltsville-md-bhnrc/beltsville-human-nutrition-research-center/methods-and-application-of-food-composition-laboratory/mafcl-site-pages/iodine/</a:t>
            </a:r>
          </a:p>
          <a:p>
            <a:pPr marL="285750" indent="-285750" defTabSz="465887">
              <a:buFont typeface="Arial" panose="020B0604020202020204" pitchFamily="34" charset="0"/>
              <a:buChar char="•"/>
              <a:defRPr/>
            </a:pPr>
            <a:r>
              <a:rPr lang="en-US">
                <a:cs typeface="Arial" panose="020B0604020202020204" pitchFamily="34" charset="0"/>
              </a:rPr>
              <a:t>National Dairy Council. </a:t>
            </a:r>
            <a:r>
              <a:rPr lang="en-US" i="1">
                <a:cs typeface="Arial" panose="020B0604020202020204" pitchFamily="34" charset="0"/>
                <a:hlinkClick r:id="rId5">
                  <a:extLst>
                    <a:ext uri="{A12FA001-AC4F-418D-AE19-62706E023703}">
                      <ahyp:hlinkClr xmlns:ahyp="http://schemas.microsoft.com/office/drawing/2018/hyperlinkcolor" val="tx"/>
                    </a:ext>
                  </a:extLst>
                </a:hlinkClick>
              </a:rPr>
              <a:t>The Importance of Iodine in Prenatal Brain Development</a:t>
            </a:r>
            <a:r>
              <a:rPr lang="en-US">
                <a:cs typeface="Arial" panose="020B0604020202020204" pitchFamily="34" charset="0"/>
              </a:rPr>
              <a:t>. May 2022. </a:t>
            </a:r>
          </a:p>
          <a:p>
            <a:pPr marL="285750" indent="-285750" defTabSz="465887">
              <a:buFont typeface="Arial" panose="020B0604020202020204" pitchFamily="34" charset="0"/>
              <a:buChar char="•"/>
              <a:defRPr/>
            </a:pPr>
            <a:r>
              <a:rPr lang="en-US">
                <a:cs typeface="Arial" panose="020B0604020202020204" pitchFamily="34" charset="0"/>
              </a:rPr>
              <a:t>https://www.usdairy.com/getmedia/32a32c4a-5e31-4f35-80c3-2c64e68dde49/NDC-Iodine-Prenatal-Handout-FINAL.pdf?ext=.pdf</a:t>
            </a:r>
          </a:p>
          <a:p>
            <a:pPr marL="285750" indent="-285750" defTabSz="465887">
              <a:buFont typeface="Arial" panose="020B0604020202020204" pitchFamily="34" charset="0"/>
              <a:buChar char="•"/>
              <a:defRPr/>
            </a:pPr>
            <a:r>
              <a:rPr lang="en-US">
                <a:cs typeface="Arial" panose="020B0604020202020204" pitchFamily="34" charset="0"/>
              </a:rPr>
              <a:t>Centers for Disease Control. </a:t>
            </a:r>
            <a:r>
              <a:rPr lang="en-US" i="1">
                <a:cs typeface="Arial" panose="020B0604020202020204" pitchFamily="34" charset="0"/>
                <a:hlinkClick r:id="rId6">
                  <a:extLst>
                    <a:ext uri="{A12FA001-AC4F-418D-AE19-62706E023703}">
                      <ahyp:hlinkClr xmlns:ahyp="http://schemas.microsoft.com/office/drawing/2018/hyperlinkcolor" val="tx"/>
                    </a:ext>
                  </a:extLst>
                </a:hlinkClick>
              </a:rPr>
              <a:t>Second Nutrition Report Factsheet. Iodine Levels in Young Women Boarder on Insufficiency</a:t>
            </a:r>
            <a:r>
              <a:rPr lang="en-US">
                <a:cs typeface="Arial" panose="020B0604020202020204" pitchFamily="34" charset="0"/>
              </a:rPr>
              <a:t>. April 2012.</a:t>
            </a:r>
          </a:p>
          <a:p>
            <a:pPr marL="285750" indent="-285750" defTabSz="465887">
              <a:buFont typeface="Arial" panose="020B0604020202020204" pitchFamily="34" charset="0"/>
              <a:buChar char="•"/>
              <a:defRPr/>
            </a:pPr>
            <a:r>
              <a:rPr lang="en-US">
                <a:cs typeface="Arial" panose="020B0604020202020204" pitchFamily="34" charset="0"/>
              </a:rPr>
              <a:t>https://www.cdc.gov/nutritionreport/pdf/Second-Nutrition-Report-Iodine-Factsheet.pdf</a:t>
            </a:r>
          </a:p>
          <a:p>
            <a:pPr marL="285750" indent="-285750" defTabSz="465887">
              <a:buFont typeface="Arial" panose="020B0604020202020204" pitchFamily="34" charset="0"/>
              <a:buChar char="•"/>
              <a:defRPr/>
            </a:pPr>
            <a:r>
              <a:rPr lang="en-US" i="1">
                <a:cs typeface="Arial" panose="020B0604020202020204" pitchFamily="34" charset="0"/>
                <a:hlinkClick r:id="rId6">
                  <a:extLst>
                    <a:ext uri="{A12FA001-AC4F-418D-AE19-62706E023703}">
                      <ahyp:hlinkClr xmlns:ahyp="http://schemas.microsoft.com/office/drawing/2018/hyperlinkcolor" val="tx"/>
                    </a:ext>
                  </a:extLst>
                </a:hlinkClick>
              </a:rPr>
              <a:t>Levels in Young Women Boarder on Insufficiency</a:t>
            </a:r>
            <a:r>
              <a:rPr lang="en-US">
                <a:cs typeface="Arial" panose="020B0604020202020204" pitchFamily="34" charset="0"/>
              </a:rPr>
              <a:t>. April 2012.</a:t>
            </a:r>
          </a:p>
          <a:p>
            <a:pPr marL="285750" indent="-285750" defTabSz="465887">
              <a:buFont typeface="Arial" panose="020B0604020202020204" pitchFamily="34" charset="0"/>
              <a:buChar char="•"/>
              <a:defRPr/>
            </a:pPr>
            <a:r>
              <a:rPr lang="en-US">
                <a:cs typeface="Arial" panose="020B0604020202020204" pitchFamily="34" charset="0"/>
              </a:rPr>
              <a:t>https://www.cdc.gov/nutritionreport/pdf/Second-Nutrition-Report-Iodine-Factsheet.pdf</a:t>
            </a:r>
          </a:p>
          <a:p>
            <a:pPr defTabSz="465887">
              <a:defRPr/>
            </a:pPr>
            <a:endParaRPr lang="en-US" sz="1400">
              <a:cs typeface="Arial" panose="020B0604020202020204" pitchFamily="34" charset="0"/>
            </a:endParaRPr>
          </a:p>
          <a:p>
            <a:pPr defTabSz="465887">
              <a:defRPr/>
            </a:pPr>
            <a:endParaRPr lang="en-US" sz="1400">
              <a:cs typeface="Arial" panose="020B0604020202020204" pitchFamily="34" charset="0"/>
            </a:endParaRPr>
          </a:p>
          <a:p>
            <a:pPr defTabSz="984978" eaLnBrk="0" fontAlgn="base" hangingPunct="0">
              <a:spcBef>
                <a:spcPct val="30000"/>
              </a:spcBef>
              <a:spcAft>
                <a:spcPct val="0"/>
              </a:spcAft>
              <a:defRPr/>
            </a:pPr>
            <a:endParaRPr lang="en-US" altLang="en-US" sz="1400">
              <a:ea typeface="Yu Mincho" panose="02020400000000000000" pitchFamily="18" charset="-128"/>
              <a:cs typeface="Arial" panose="020B0604020202020204" pitchFamily="34" charset="0"/>
            </a:endParaRPr>
          </a:p>
          <a:p>
            <a:pPr defTabSz="984978" eaLnBrk="0" fontAlgn="base" hangingPunct="0">
              <a:spcBef>
                <a:spcPct val="30000"/>
              </a:spcBef>
              <a:spcAft>
                <a:spcPct val="0"/>
              </a:spcAft>
              <a:defRPr/>
            </a:pPr>
            <a:endParaRPr lang="en-US" altLang="en-US" sz="1400"/>
          </a:p>
          <a:p>
            <a:endParaRPr lang="en-US"/>
          </a:p>
        </p:txBody>
      </p:sp>
      <p:sp>
        <p:nvSpPr>
          <p:cNvPr id="4" name="Slide Number Placeholder 3"/>
          <p:cNvSpPr>
            <a:spLocks noGrp="1"/>
          </p:cNvSpPr>
          <p:nvPr>
            <p:ph type="sldNum" sz="quarter" idx="5"/>
          </p:nvPr>
        </p:nvSpPr>
        <p:spPr/>
        <p:txBody>
          <a:bodyPr/>
          <a:lstStyle/>
          <a:p>
            <a:pPr defTabSz="1002078">
              <a:defRPr/>
            </a:pPr>
            <a:fld id="{1860F03F-0581-4427-9281-36F476BCE4BD}" type="slidenum">
              <a:rPr lang="en-US" altLang="en-US" sz="1300">
                <a:solidFill>
                  <a:srgbClr val="000000"/>
                </a:solidFill>
                <a:latin typeface="Times New Roman" panose="02020603050405020304" pitchFamily="18" charset="0"/>
              </a:rPr>
              <a:pPr defTabSz="1002078">
                <a:defRPr/>
              </a:pPr>
              <a:t>11</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0091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252413"/>
            <a:ext cx="3729038" cy="2097087"/>
          </a:xfrm>
        </p:spPr>
      </p:sp>
      <p:sp>
        <p:nvSpPr>
          <p:cNvPr id="3" name="Notes Placeholder 2"/>
          <p:cNvSpPr>
            <a:spLocks noGrp="1"/>
          </p:cNvSpPr>
          <p:nvPr>
            <p:ph type="body" idx="1"/>
          </p:nvPr>
        </p:nvSpPr>
        <p:spPr>
          <a:xfrm>
            <a:off x="347956" y="2738565"/>
            <a:ext cx="5593278" cy="4207913"/>
          </a:xfrm>
        </p:spPr>
        <p:txBody>
          <a:bodyPr/>
          <a:lstStyle/>
          <a:p>
            <a:pPr defTabSz="931774">
              <a:defRPr/>
            </a:pPr>
            <a:r>
              <a:rPr lang="en-US">
                <a:solidFill>
                  <a:prstClr val="black"/>
                </a:solidFill>
                <a:latin typeface="Calibri" panose="020F0502020204030204"/>
              </a:rPr>
              <a:t>These key points can help you support families to nourish their child’s brain development.</a:t>
            </a:r>
          </a:p>
          <a:p>
            <a:pPr defTabSz="931774">
              <a:defRPr/>
            </a:pPr>
            <a:endParaRPr lang="en-US">
              <a:solidFill>
                <a:prstClr val="black"/>
              </a:solidFill>
              <a:latin typeface="Calibri" panose="020F0502020204030204"/>
            </a:endParaRPr>
          </a:p>
          <a:p>
            <a:pPr marL="349415" indent="-349415">
              <a:lnSpc>
                <a:spcPct val="107000"/>
              </a:lnSpc>
              <a:buFont typeface="Symbol" panose="05050102010706020507" pitchFamily="18" charset="2"/>
              <a:buChar char=""/>
            </a:pPr>
            <a:r>
              <a:rPr lang="en-US">
                <a:latin typeface="Calibri" panose="020F0502020204030204" pitchFamily="34" charset="0"/>
                <a:ea typeface="Calibri" panose="020F0502020204030204" pitchFamily="34" charset="0"/>
                <a:cs typeface="Arial" panose="020B0604020202020204" pitchFamily="34" charset="0"/>
              </a:rPr>
              <a:t>Dairy every day is a healthy way to benefit brain health.</a:t>
            </a:r>
          </a:p>
          <a:p>
            <a:pPr marL="349415" indent="-349415">
              <a:lnSpc>
                <a:spcPct val="107000"/>
              </a:lnSpc>
              <a:buFont typeface="Symbol" panose="05050102010706020507" pitchFamily="18" charset="2"/>
              <a:buChar char=""/>
            </a:pPr>
            <a:r>
              <a:rPr lang="en-US">
                <a:latin typeface="Calibri" panose="020F0502020204030204" pitchFamily="34" charset="0"/>
                <a:ea typeface="Calibri" panose="020F0502020204030204" pitchFamily="34" charset="0"/>
                <a:cs typeface="Arial" panose="020B0604020202020204" pitchFamily="34" charset="0"/>
              </a:rPr>
              <a:t>Dairy foods are a brain health powerhouse, providing 7 of the 14 nutrients important for early brain development.</a:t>
            </a:r>
          </a:p>
          <a:p>
            <a:pPr marL="349415" indent="-349415">
              <a:lnSpc>
                <a:spcPct val="107000"/>
              </a:lnSpc>
              <a:spcAft>
                <a:spcPts val="815"/>
              </a:spcAft>
              <a:buFont typeface="Symbol" panose="05050102010706020507" pitchFamily="18" charset="2"/>
              <a:buChar char=""/>
            </a:pPr>
            <a:r>
              <a:rPr lang="en-US">
                <a:latin typeface="Calibri" panose="020F0502020204030204" pitchFamily="34" charset="0"/>
                <a:ea typeface="Calibri" panose="020F0502020204030204" pitchFamily="34" charset="0"/>
                <a:cs typeface="Arial" panose="020B0604020202020204" pitchFamily="34" charset="0"/>
              </a:rPr>
              <a:t>Help nourish baby’s brain development with the iodine and other important nutrients found in dairy foods.</a:t>
            </a:r>
          </a:p>
          <a:p>
            <a:pPr marL="349415" indent="-349415">
              <a:lnSpc>
                <a:spcPct val="107000"/>
              </a:lnSpc>
              <a:spcAft>
                <a:spcPts val="815"/>
              </a:spcAft>
              <a:buFont typeface="Symbol" panose="05050102010706020507" pitchFamily="18" charset="2"/>
              <a:buChar char=""/>
            </a:pPr>
            <a:endParaRPr lang="en-US" sz="1800">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defTabSz="469645">
              <a:defRPr/>
            </a:pPr>
            <a:fld id="{7B29AB7F-4CE2-534E-85B2-BE29D30A02BF}" type="slidenum">
              <a:rPr lang="en-US">
                <a:solidFill>
                  <a:prstClr val="black"/>
                </a:solidFill>
                <a:latin typeface="Calibri"/>
              </a:rPr>
              <a:pPr defTabSz="469645">
                <a:defRPr/>
              </a:pPr>
              <a:t>12</a:t>
            </a:fld>
            <a:endParaRPr lang="en-US">
              <a:solidFill>
                <a:prstClr val="black"/>
              </a:solidFill>
              <a:latin typeface="Calibri"/>
            </a:endParaRPr>
          </a:p>
        </p:txBody>
      </p:sp>
    </p:spTree>
    <p:extLst>
      <p:ext uri="{BB962C8B-B14F-4D97-AF65-F5344CB8AC3E}">
        <p14:creationId xmlns:p14="http://schemas.microsoft.com/office/powerpoint/2010/main" val="140400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422275"/>
            <a:ext cx="5578475" cy="3138488"/>
          </a:xfrm>
        </p:spPr>
      </p:sp>
      <p:sp>
        <p:nvSpPr>
          <p:cNvPr id="3" name="Notes Placeholder 2"/>
          <p:cNvSpPr>
            <a:spLocks noGrp="1"/>
          </p:cNvSpPr>
          <p:nvPr>
            <p:ph type="body" idx="1"/>
          </p:nvPr>
        </p:nvSpPr>
        <p:spPr>
          <a:xfrm>
            <a:off x="701040" y="3798947"/>
            <a:ext cx="5608320" cy="4809774"/>
          </a:xfrm>
        </p:spPr>
        <p:txBody>
          <a:bodyPr/>
          <a:lstStyle/>
          <a:p>
            <a:pPr defTabSz="931774">
              <a:lnSpc>
                <a:spcPct val="107000"/>
              </a:lnSpc>
              <a:spcAft>
                <a:spcPts val="815"/>
              </a:spcAft>
              <a:defRPr/>
            </a:pPr>
            <a:r>
              <a:rPr lang="en-US">
                <a:ea typeface="Calibri" panose="020F0502020204030204" pitchFamily="34" charset="0"/>
                <a:cs typeface="Calibri" panose="020F0502020204030204" pitchFamily="34" charset="0"/>
              </a:rPr>
              <a:t>The health habits children build early in life can make or literally break their bones as they age. The more bone mass created during childhood and adolescence, the greater the chance of preventing osteoporosis and related injuries later in life. The American Academy of Pediatrics, National Institutes of Health and 2020-2025 Dietary Guidelines for Americans recommend eating dairy foods daily to achieve peak bone mass. </a:t>
            </a:r>
          </a:p>
          <a:p>
            <a:pPr>
              <a:lnSpc>
                <a:spcPct val="107000"/>
              </a:lnSpc>
              <a:spcAft>
                <a:spcPts val="815"/>
              </a:spcAft>
            </a:pPr>
            <a:endParaRPr lang="en-US" b="1">
              <a:ea typeface="Calibri" panose="020F0502020204030204" pitchFamily="34" charset="0"/>
              <a:cs typeface="Times New Roman" panose="02020603050405020304" pitchFamily="18" charset="0"/>
            </a:endParaRPr>
          </a:p>
          <a:p>
            <a:pPr>
              <a:lnSpc>
                <a:spcPct val="107000"/>
              </a:lnSpc>
              <a:spcAft>
                <a:spcPts val="815"/>
              </a:spcAft>
            </a:pPr>
            <a:r>
              <a:rPr lang="en-US" b="1">
                <a:ea typeface="Calibri" panose="020F0502020204030204" pitchFamily="34" charset="0"/>
                <a:cs typeface="Times New Roman" panose="02020603050405020304" pitchFamily="18" charset="0"/>
              </a:rPr>
              <a:t>Sources</a:t>
            </a:r>
          </a:p>
          <a:p>
            <a:pPr marL="174708" indent="-174708">
              <a:lnSpc>
                <a:spcPct val="107000"/>
              </a:lnSpc>
              <a:buFont typeface="Arial" panose="020B0604020202020204" pitchFamily="34" charset="0"/>
              <a:buChar char="•"/>
            </a:pPr>
            <a:r>
              <a:rPr lang="en-US">
                <a:solidFill>
                  <a:srgbClr val="1A1A1A"/>
                </a:solidFill>
                <a:ea typeface="Calibri" panose="020F0502020204030204" pitchFamily="34" charset="0"/>
                <a:cs typeface="Calibri" panose="020F0502020204030204" pitchFamily="34" charset="0"/>
              </a:rPr>
              <a:t>Neville H. Golden, Steven A. Abrams, COMMITTEE ON NUTRITION, Stephen R. Daniels, Steven A. Abrams, Mark R. </a:t>
            </a:r>
            <a:r>
              <a:rPr lang="en-US" err="1">
                <a:solidFill>
                  <a:srgbClr val="1A1A1A"/>
                </a:solidFill>
                <a:ea typeface="Calibri" panose="020F0502020204030204" pitchFamily="34" charset="0"/>
                <a:cs typeface="Calibri" panose="020F0502020204030204" pitchFamily="34" charset="0"/>
              </a:rPr>
              <a:t>Corkins</a:t>
            </a:r>
            <a:r>
              <a:rPr lang="en-US">
                <a:solidFill>
                  <a:srgbClr val="1A1A1A"/>
                </a:solidFill>
                <a:ea typeface="Calibri" panose="020F0502020204030204" pitchFamily="34" charset="0"/>
                <a:cs typeface="Calibri" panose="020F0502020204030204" pitchFamily="34" charset="0"/>
              </a:rPr>
              <a:t>, Sarah D. de Ferranti, Neville H. Golden, Sheela N. </a:t>
            </a:r>
            <a:r>
              <a:rPr lang="en-US" err="1">
                <a:solidFill>
                  <a:srgbClr val="1A1A1A"/>
                </a:solidFill>
                <a:ea typeface="Calibri" panose="020F0502020204030204" pitchFamily="34" charset="0"/>
                <a:cs typeface="Calibri" panose="020F0502020204030204" pitchFamily="34" charset="0"/>
              </a:rPr>
              <a:t>Magge</a:t>
            </a:r>
            <a:r>
              <a:rPr lang="en-US">
                <a:solidFill>
                  <a:srgbClr val="1A1A1A"/>
                </a:solidFill>
                <a:ea typeface="Calibri" panose="020F0502020204030204" pitchFamily="34" charset="0"/>
                <a:cs typeface="Calibri" panose="020F0502020204030204" pitchFamily="34" charset="0"/>
              </a:rPr>
              <a:t>, Sarah Jane Schwarzenberg; Optimizing Bone Health in Children and Adolescents. </a:t>
            </a:r>
            <a:r>
              <a:rPr lang="en-US" i="1">
                <a:solidFill>
                  <a:srgbClr val="1A1A1A"/>
                </a:solidFill>
                <a:ea typeface="Calibri" panose="020F0502020204030204" pitchFamily="34" charset="0"/>
                <a:cs typeface="Calibri" panose="020F0502020204030204" pitchFamily="34" charset="0"/>
              </a:rPr>
              <a:t>Pediatrics</a:t>
            </a:r>
            <a:r>
              <a:rPr lang="en-US">
                <a:solidFill>
                  <a:srgbClr val="1A1A1A"/>
                </a:solidFill>
                <a:ea typeface="Calibri" panose="020F0502020204030204" pitchFamily="34" charset="0"/>
                <a:cs typeface="Calibri" panose="020F0502020204030204" pitchFamily="34" charset="0"/>
              </a:rPr>
              <a:t> October 2014; 134 (4): e1229–e1243. 10.1542/peds.2014-2173</a:t>
            </a:r>
          </a:p>
          <a:p>
            <a:pPr marL="174708" indent="-174708">
              <a:lnSpc>
                <a:spcPct val="107000"/>
              </a:lnSpc>
              <a:buFont typeface="Arial" panose="020B0604020202020204" pitchFamily="34" charset="0"/>
              <a:buChar char="•"/>
            </a:pPr>
            <a:r>
              <a:rPr lang="en-US"/>
              <a:t>U.S. Department of Agriculture and U.S. Department of Health and Human Services. Dietary Guidelines for Americans, 2020-2025. 9th Edition. December 2020. Available at DietaryGuidelines.gov</a:t>
            </a:r>
            <a:endParaRPr lang="en-US">
              <a:cs typeface="Times New Roman" panose="02020603050405020304" pitchFamily="18" charset="0"/>
            </a:endParaRPr>
          </a:p>
          <a:p>
            <a:pPr marL="174708" indent="-174708">
              <a:lnSpc>
                <a:spcPct val="107000"/>
              </a:lnSpc>
              <a:buFont typeface="Arial" panose="020B0604020202020204" pitchFamily="34" charset="0"/>
              <a:buChar char="•"/>
            </a:pPr>
            <a:r>
              <a:rPr lang="en-US"/>
              <a:t>NIH. Kids and Their Bones. A Guide for Parents. https://www.bones.nih.gov/health-info/bone/bone-health/juvenile</a:t>
            </a:r>
          </a:p>
        </p:txBody>
      </p:sp>
      <p:sp>
        <p:nvSpPr>
          <p:cNvPr id="4" name="Slide Number Placeholder 3"/>
          <p:cNvSpPr>
            <a:spLocks noGrp="1"/>
          </p:cNvSpPr>
          <p:nvPr>
            <p:ph type="sldNum" sz="quarter" idx="5"/>
          </p:nvPr>
        </p:nvSpPr>
        <p:spPr/>
        <p:txBody>
          <a:bodyPr/>
          <a:lstStyle/>
          <a:p>
            <a:fld id="{E27AB56E-C2C1-49BC-823A-B6019687CB9A}" type="slidenum">
              <a:rPr lang="en-US" smtClean="0"/>
              <a:t>13</a:t>
            </a:fld>
            <a:endParaRPr lang="en-US"/>
          </a:p>
        </p:txBody>
      </p:sp>
    </p:spTree>
    <p:extLst>
      <p:ext uri="{BB962C8B-B14F-4D97-AF65-F5344CB8AC3E}">
        <p14:creationId xmlns:p14="http://schemas.microsoft.com/office/powerpoint/2010/main" val="1637257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158750"/>
            <a:ext cx="5670550" cy="3189288"/>
          </a:xfrm>
        </p:spPr>
      </p:sp>
      <p:sp>
        <p:nvSpPr>
          <p:cNvPr id="3" name="Notes Placeholder 2"/>
          <p:cNvSpPr>
            <a:spLocks noGrp="1"/>
          </p:cNvSpPr>
          <p:nvPr>
            <p:ph type="body" idx="1"/>
          </p:nvPr>
        </p:nvSpPr>
        <p:spPr>
          <a:xfrm>
            <a:off x="209199" y="3466782"/>
            <a:ext cx="6385060" cy="5311676"/>
          </a:xfrm>
        </p:spPr>
        <p:txBody>
          <a:bodyPr/>
          <a:lstStyle/>
          <a:p>
            <a:r>
              <a:rPr lang="en-US"/>
              <a:t>While most people think of calcium and vitamin D when it comes to bone health, the reality of it is there a variety of nutrients that impact bone strength. And as you can see here, many of them work together so the totality of the dairy matrix is important and needs to be taken into consideration when it comes to supplements and dairy alternatives.</a:t>
            </a:r>
          </a:p>
          <a:p>
            <a:endParaRPr lang="en-US"/>
          </a:p>
          <a:p>
            <a:endParaRPr lang="en-US"/>
          </a:p>
          <a:p>
            <a:r>
              <a:rPr lang="en-US" b="1"/>
              <a:t>SOURCES:</a:t>
            </a:r>
          </a:p>
          <a:p>
            <a:pPr marL="174708" indent="-174708" defTabSz="465887">
              <a:buFont typeface="Arial" panose="020B0604020202020204" pitchFamily="34" charset="0"/>
              <a:buChar char="•"/>
              <a:defRPr/>
            </a:pPr>
            <a:r>
              <a:rPr lang="en-US"/>
              <a:t>American Academy of Pediatrics. (2014) Optimizing Bone Health in Children and Adolescents</a:t>
            </a:r>
            <a:r>
              <a:rPr lang="en-US" i="1"/>
              <a:t>. </a:t>
            </a:r>
            <a:r>
              <a:rPr lang="en-US"/>
              <a:t>https://pediatrics.aappublications.org/content/pediatrics/134/4/e1229.full.</a:t>
            </a:r>
          </a:p>
          <a:p>
            <a:pPr marL="174708" indent="-174708" defTabSz="931774">
              <a:buFont typeface="Arial" panose="020B0604020202020204" pitchFamily="34" charset="0"/>
              <a:buChar char="•"/>
              <a:defRPr/>
            </a:pPr>
            <a:r>
              <a:rPr lang="en-US"/>
              <a:t>Wallace TC, Bailey RL, </a:t>
            </a:r>
            <a:r>
              <a:rPr lang="en-US" err="1"/>
              <a:t>Lappe</a:t>
            </a:r>
            <a:r>
              <a:rPr lang="en-US"/>
              <a:t> J, O’Brien KO, Wang D, </a:t>
            </a:r>
            <a:r>
              <a:rPr lang="en-US" err="1"/>
              <a:t>Sahni</a:t>
            </a:r>
            <a:r>
              <a:rPr lang="en-US"/>
              <a:t> S, Weaver CM. (2020) Dairy intake and bone health across the lifespan: a systematic review and expert narrative, Critical Reviews in Food Science and Nutrition, DOI: </a:t>
            </a:r>
            <a:r>
              <a:rPr lang="en-US" u="sng">
                <a:hlinkClick r:id="rId3"/>
              </a:rPr>
              <a:t>10.1080/10408398.2020.1810624</a:t>
            </a:r>
            <a:br>
              <a:rPr lang="en-US" u="sng"/>
            </a:br>
            <a:r>
              <a:rPr lang="en-US" u="sng">
                <a:solidFill>
                  <a:schemeClr val="tx1">
                    <a:lumMod val="50000"/>
                    <a:lumOff val="50000"/>
                  </a:schemeClr>
                </a:solidFill>
                <a:ea typeface="Calibri" panose="020F0502020204030204" pitchFamily="34" charset="0"/>
                <a:cs typeface="Calibri" panose="020F0502020204030204" pitchFamily="34" charset="0"/>
              </a:rPr>
              <a:t>https://www.tandfonline.com/doi/abs/10.1080/10408390500466174 </a:t>
            </a:r>
            <a:endParaRPr lang="en-US">
              <a:solidFill>
                <a:schemeClr val="tx1">
                  <a:lumMod val="50000"/>
                  <a:lumOff val="50000"/>
                </a:schemeClr>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465887">
              <a:defRPr/>
            </a:pPr>
            <a:fld id="{73CAFA35-F61E-490D-ABB3-7A9D12EBA58C}" type="slidenum">
              <a:rPr lang="en-US">
                <a:solidFill>
                  <a:prstClr val="black"/>
                </a:solidFill>
                <a:latin typeface="Calibri"/>
              </a:rPr>
              <a:pPr defTabSz="465887">
                <a:defRPr/>
              </a:pPr>
              <a:t>14</a:t>
            </a:fld>
            <a:endParaRPr lang="en-US">
              <a:solidFill>
                <a:prstClr val="black"/>
              </a:solidFill>
              <a:latin typeface="Calibri"/>
            </a:endParaRPr>
          </a:p>
        </p:txBody>
      </p:sp>
    </p:spTree>
    <p:extLst>
      <p:ext uri="{BB962C8B-B14F-4D97-AF65-F5344CB8AC3E}">
        <p14:creationId xmlns:p14="http://schemas.microsoft.com/office/powerpoint/2010/main" val="2356485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1475" y="403225"/>
            <a:ext cx="3727450" cy="2097088"/>
          </a:xfrm>
        </p:spPr>
      </p:sp>
      <p:sp>
        <p:nvSpPr>
          <p:cNvPr id="3" name="Notes Placeholder 2"/>
          <p:cNvSpPr>
            <a:spLocks noGrp="1"/>
          </p:cNvSpPr>
          <p:nvPr>
            <p:ph type="body" idx="1"/>
          </p:nvPr>
        </p:nvSpPr>
        <p:spPr>
          <a:xfrm>
            <a:off x="621628" y="2847634"/>
            <a:ext cx="5191562" cy="2742310"/>
          </a:xfrm>
        </p:spPr>
        <p:txBody>
          <a:bodyPr/>
          <a:lstStyle/>
          <a:p>
            <a:pPr defTabSz="931774">
              <a:defRPr/>
            </a:pPr>
            <a:r>
              <a:rPr lang="en-US">
                <a:solidFill>
                  <a:prstClr val="black"/>
                </a:solidFill>
                <a:latin typeface="Calibri" panose="020F0502020204030204"/>
              </a:rPr>
              <a:t>These key points can help you support families to nourish their child’s bone health.</a:t>
            </a:r>
          </a:p>
          <a:p>
            <a:pPr marL="349415" indent="-349415">
              <a:lnSpc>
                <a:spcPct val="107000"/>
              </a:lnSpc>
              <a:buFont typeface="Symbol" panose="05050102010706020507" pitchFamily="18" charset="2"/>
              <a:buChar char=""/>
            </a:pPr>
            <a:r>
              <a:rPr lang="en-US">
                <a:latin typeface="Calibri" panose="020F0502020204030204" pitchFamily="34" charset="0"/>
                <a:ea typeface="Calibri" panose="020F0502020204030204" pitchFamily="34" charset="0"/>
                <a:cs typeface="Calibri" panose="020F0502020204030204" pitchFamily="34" charset="0"/>
              </a:rPr>
              <a:t>Dairy every day is a healthy way to build strong bones and muscles.</a:t>
            </a:r>
            <a:endParaRPr lang="en-US">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Symbol" panose="05050102010706020507" pitchFamily="18" charset="2"/>
              <a:buChar char=""/>
            </a:pPr>
            <a:r>
              <a:rPr lang="en-US">
                <a:latin typeface="Calibri" panose="020F0502020204030204" pitchFamily="34" charset="0"/>
                <a:ea typeface="Calibri" panose="020F0502020204030204" pitchFamily="34" charset="0"/>
                <a:cs typeface="Calibri" panose="020F0502020204030204" pitchFamily="34" charset="0"/>
              </a:rPr>
              <a:t>Building your child’s “bone bank” is like saving for their education. Investing in good nutrition now, will pay off with stronger bones in the future.</a:t>
            </a:r>
            <a:endParaRPr lang="en-US">
              <a:latin typeface="Calibri" panose="020F0502020204030204" pitchFamily="34" charset="0"/>
              <a:ea typeface="Calibri" panose="020F0502020204030204" pitchFamily="34" charset="0"/>
              <a:cs typeface="Times New Roman" panose="02020603050405020304" pitchFamily="18" charset="0"/>
            </a:endParaRPr>
          </a:p>
          <a:p>
            <a:pPr marL="349415" marR="0" lvl="0" indent="-349415"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a:latin typeface="Calibri" panose="020F0502020204030204" pitchFamily="34" charset="0"/>
                <a:ea typeface="Calibri" panose="020F0502020204030204" pitchFamily="34" charset="0"/>
                <a:cs typeface="Calibri" panose="020F0502020204030204" pitchFamily="34" charset="0"/>
              </a:rPr>
              <a:t>Dairy foods provide bone-building vitamins and minerals.</a:t>
            </a:r>
          </a:p>
          <a:p>
            <a:pPr marL="349415" marR="0" lvl="0" indent="-349415"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a:latin typeface="Calibri" panose="020F0502020204030204" pitchFamily="34" charset="0"/>
                <a:ea typeface="Calibri" panose="020F0502020204030204" pitchFamily="34" charset="0"/>
                <a:cs typeface="Calibri" panose="020F0502020204030204" pitchFamily="34" charset="0"/>
              </a:rPr>
              <a:t>Bones crave the nutrients found in milk, cheese and yogurt.</a:t>
            </a:r>
            <a:endParaRPr lang="en-US">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Symbol" panose="05050102010706020507" pitchFamily="18" charset="2"/>
              <a:buChar char=""/>
            </a:pPr>
            <a:r>
              <a:rPr lang="en-US">
                <a:latin typeface="Calibri" panose="020F0502020204030204" pitchFamily="34" charset="0"/>
                <a:ea typeface="Calibri" panose="020F0502020204030204" pitchFamily="34" charset="0"/>
                <a:cs typeface="Calibri" panose="020F0502020204030204" pitchFamily="34" charset="0"/>
              </a:rPr>
              <a:t>Milk with meals is an easy way to build the bone bank. </a:t>
            </a:r>
            <a:endParaRPr lang="en-US">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469645">
              <a:defRPr/>
            </a:pPr>
            <a:fld id="{7B29AB7F-4CE2-534E-85B2-BE29D30A02BF}" type="slidenum">
              <a:rPr lang="en-US">
                <a:solidFill>
                  <a:prstClr val="black"/>
                </a:solidFill>
                <a:latin typeface="Calibri"/>
              </a:rPr>
              <a:pPr defTabSz="469645">
                <a:defRPr/>
              </a:pPr>
              <a:t>15</a:t>
            </a:fld>
            <a:endParaRPr lang="en-US">
              <a:solidFill>
                <a:prstClr val="black"/>
              </a:solidFill>
              <a:latin typeface="Calibri"/>
            </a:endParaRPr>
          </a:p>
        </p:txBody>
      </p:sp>
    </p:spTree>
    <p:extLst>
      <p:ext uri="{BB962C8B-B14F-4D97-AF65-F5344CB8AC3E}">
        <p14:creationId xmlns:p14="http://schemas.microsoft.com/office/powerpoint/2010/main" val="307272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1063" y="223838"/>
            <a:ext cx="3176587" cy="1787525"/>
          </a:xfrm>
        </p:spPr>
      </p:sp>
      <p:sp>
        <p:nvSpPr>
          <p:cNvPr id="3" name="Notes Placeholder 2"/>
          <p:cNvSpPr>
            <a:spLocks noGrp="1"/>
          </p:cNvSpPr>
          <p:nvPr>
            <p:ph type="body" idx="1"/>
          </p:nvPr>
        </p:nvSpPr>
        <p:spPr>
          <a:xfrm>
            <a:off x="581246" y="2464160"/>
            <a:ext cx="5847908" cy="5383476"/>
          </a:xfrm>
        </p:spPr>
        <p:txBody>
          <a:bodyPr/>
          <a:lstStyle/>
          <a:p>
            <a:pPr>
              <a:lnSpc>
                <a:spcPct val="107000"/>
              </a:lnSpc>
              <a:spcAft>
                <a:spcPts val="815"/>
              </a:spcAft>
            </a:pPr>
            <a:r>
              <a:rPr lang="en-US">
                <a:ea typeface="Calibri" panose="020F0502020204030204" pitchFamily="34" charset="0"/>
                <a:cs typeface="Times New Roman" panose="02020603050405020304" pitchFamily="18" charset="0"/>
              </a:rPr>
              <a:t>Healthy immune systems are top of mind for just about everyone.  Smart habits to help immune health include getting enough sleep, regular exercise, managing stress and eating a healthy diet.</a:t>
            </a:r>
          </a:p>
          <a:p>
            <a:pPr>
              <a:lnSpc>
                <a:spcPct val="107000"/>
              </a:lnSpc>
              <a:spcAft>
                <a:spcPts val="815"/>
              </a:spcAft>
            </a:pPr>
            <a:endParaRPr lang="en-US">
              <a:ea typeface="Calibri" panose="020F0502020204030204" pitchFamily="34" charset="0"/>
              <a:cs typeface="Times New Roman" panose="02020603050405020304" pitchFamily="18" charset="0"/>
            </a:endParaRPr>
          </a:p>
          <a:p>
            <a:r>
              <a:rPr lang="en-US">
                <a:ea typeface="Calibri" panose="020F0502020204030204" pitchFamily="34" charset="0"/>
                <a:cs typeface="Times New Roman" panose="02020603050405020304" pitchFamily="18" charset="0"/>
              </a:rPr>
              <a:t>Immune cells require a constant supply of energy and nutrients as they are defending and protecting the body. Nutrients from a variety of foods, including dairy foods, fruits and vegetables, help keep our immune system in check</a:t>
            </a:r>
          </a:p>
          <a:p>
            <a:endParaRPr lang="en-US">
              <a:solidFill>
                <a:srgbClr val="333333"/>
              </a:solidFill>
              <a:cs typeface="Times New Roman" panose="02020603050405020304" pitchFamily="18" charset="0"/>
            </a:endParaRPr>
          </a:p>
          <a:p>
            <a:r>
              <a:rPr lang="en-US">
                <a:ea typeface="Calibri" panose="020F0502020204030204" pitchFamily="34" charset="0"/>
                <a:cs typeface="Times New Roman" panose="02020603050405020304" pitchFamily="18" charset="0"/>
              </a:rPr>
              <a:t>As noted earlier, children’s diet quality becomes sub-optimal at an early age. This is especially concerning for Non-Hispanic Black children and Hispanic children because they miss the mark on meeting nutrition recommendations more than their peers.</a:t>
            </a:r>
          </a:p>
          <a:p>
            <a:endParaRPr lang="en-US">
              <a:solidFill>
                <a:srgbClr val="333333"/>
              </a:solidFill>
              <a:cs typeface="Times New Roman" panose="02020603050405020304" pitchFamily="18" charset="0"/>
            </a:endParaRPr>
          </a:p>
          <a:p>
            <a:r>
              <a:rPr lang="en-US">
                <a:solidFill>
                  <a:srgbClr val="333333"/>
                </a:solidFill>
                <a:cs typeface="Times New Roman" panose="02020603050405020304" pitchFamily="18" charset="0"/>
              </a:rPr>
              <a:t>Dairy foods provide immune important nutrients like </a:t>
            </a:r>
          </a:p>
          <a:p>
            <a:pPr marL="757066" lvl="1" indent="-291179">
              <a:lnSpc>
                <a:spcPct val="107000"/>
              </a:lnSpc>
              <a:spcAft>
                <a:spcPts val="815"/>
              </a:spcAft>
              <a:buFont typeface="Courier New" panose="02070309020205020404" pitchFamily="49" charset="0"/>
              <a:buChar char="o"/>
            </a:pPr>
            <a:r>
              <a:rPr lang="en-US">
                <a:ea typeface="Calibri" panose="020F0502020204030204" pitchFamily="34" charset="0"/>
                <a:cs typeface="Times New Roman" panose="02020603050405020304" pitchFamily="18" charset="0"/>
              </a:rPr>
              <a:t>Protein </a:t>
            </a:r>
          </a:p>
          <a:p>
            <a:pPr marL="757066" lvl="1" indent="-291179">
              <a:lnSpc>
                <a:spcPct val="107000"/>
              </a:lnSpc>
              <a:spcAft>
                <a:spcPts val="815"/>
              </a:spcAft>
              <a:buFont typeface="Courier New" panose="02070309020205020404" pitchFamily="49" charset="0"/>
              <a:buChar char="o"/>
            </a:pPr>
            <a:r>
              <a:rPr lang="en-US">
                <a:ea typeface="Calibri" panose="020F0502020204030204" pitchFamily="34" charset="0"/>
                <a:cs typeface="Times New Roman" panose="02020603050405020304" pitchFamily="18" charset="0"/>
              </a:rPr>
              <a:t>Selenium </a:t>
            </a:r>
          </a:p>
          <a:p>
            <a:pPr marL="757066" lvl="1" indent="-291179">
              <a:lnSpc>
                <a:spcPct val="107000"/>
              </a:lnSpc>
              <a:spcAft>
                <a:spcPts val="815"/>
              </a:spcAft>
              <a:buFont typeface="Courier New" panose="02070309020205020404" pitchFamily="49" charset="0"/>
              <a:buChar char="o"/>
            </a:pPr>
            <a:r>
              <a:rPr lang="en-US">
                <a:ea typeface="Calibri" panose="020F0502020204030204" pitchFamily="34" charset="0"/>
                <a:cs typeface="Times New Roman" panose="02020603050405020304" pitchFamily="18" charset="0"/>
              </a:rPr>
              <a:t>Zinc</a:t>
            </a:r>
          </a:p>
          <a:p>
            <a:pPr marL="757066" lvl="1" indent="-291179">
              <a:lnSpc>
                <a:spcPct val="107000"/>
              </a:lnSpc>
              <a:spcAft>
                <a:spcPts val="815"/>
              </a:spcAft>
              <a:buFont typeface="Courier New" panose="02070309020205020404" pitchFamily="49" charset="0"/>
              <a:buChar char="o"/>
            </a:pPr>
            <a:r>
              <a:rPr lang="en-US">
                <a:ea typeface="Calibri" panose="020F0502020204030204" pitchFamily="34" charset="0"/>
                <a:cs typeface="Times New Roman" panose="02020603050405020304" pitchFamily="18" charset="0"/>
              </a:rPr>
              <a:t>Vitamins A, B12, and D </a:t>
            </a:r>
          </a:p>
          <a:p>
            <a:endParaRPr lang="en-US">
              <a:solidFill>
                <a:srgbClr val="333333"/>
              </a:solidFill>
              <a:latin typeface="Arial"/>
              <a:cs typeface="Arial"/>
            </a:endParaRPr>
          </a:p>
          <a:p>
            <a:endParaRPr lang="en-US">
              <a:solidFill>
                <a:srgbClr val="333333"/>
              </a:solidFill>
              <a:latin typeface="Arial"/>
              <a:cs typeface="Arial"/>
            </a:endParaRPr>
          </a:p>
          <a:p>
            <a:endParaRPr lang="en-US"/>
          </a:p>
        </p:txBody>
      </p:sp>
      <p:sp>
        <p:nvSpPr>
          <p:cNvPr id="4" name="Slide Number Placeholder 3"/>
          <p:cNvSpPr>
            <a:spLocks noGrp="1"/>
          </p:cNvSpPr>
          <p:nvPr>
            <p:ph type="sldNum" sz="quarter" idx="5"/>
          </p:nvPr>
        </p:nvSpPr>
        <p:spPr/>
        <p:txBody>
          <a:bodyPr/>
          <a:lstStyle/>
          <a:p>
            <a:pPr defTabSz="478568">
              <a:defRPr/>
            </a:pPr>
            <a:fld id="{7B29AB7F-4CE2-534E-85B2-BE29D30A02BF}" type="slidenum">
              <a:rPr lang="en-US">
                <a:solidFill>
                  <a:prstClr val="black"/>
                </a:solidFill>
                <a:latin typeface="Calibri"/>
              </a:rPr>
              <a:pPr defTabSz="478568">
                <a:defRPr/>
              </a:pPr>
              <a:t>16</a:t>
            </a:fld>
            <a:endParaRPr lang="en-US">
              <a:solidFill>
                <a:prstClr val="black"/>
              </a:solidFill>
              <a:latin typeface="Calibri"/>
            </a:endParaRPr>
          </a:p>
        </p:txBody>
      </p:sp>
    </p:spTree>
    <p:extLst>
      <p:ext uri="{BB962C8B-B14F-4D97-AF65-F5344CB8AC3E}">
        <p14:creationId xmlns:p14="http://schemas.microsoft.com/office/powerpoint/2010/main" val="254790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252413"/>
            <a:ext cx="3729038" cy="2097087"/>
          </a:xfrm>
        </p:spPr>
      </p:sp>
      <p:sp>
        <p:nvSpPr>
          <p:cNvPr id="3" name="Notes Placeholder 2"/>
          <p:cNvSpPr>
            <a:spLocks noGrp="1"/>
          </p:cNvSpPr>
          <p:nvPr>
            <p:ph type="body" idx="1"/>
          </p:nvPr>
        </p:nvSpPr>
        <p:spPr>
          <a:xfrm>
            <a:off x="792841" y="2687042"/>
            <a:ext cx="5223619" cy="5398819"/>
          </a:xfrm>
        </p:spPr>
        <p:txBody>
          <a:bodyPr/>
          <a:lstStyle/>
          <a:p>
            <a:pPr defTabSz="931774">
              <a:defRPr/>
            </a:pPr>
            <a:r>
              <a:rPr lang="en-US">
                <a:solidFill>
                  <a:prstClr val="black"/>
                </a:solidFill>
                <a:latin typeface="Calibri" panose="020F0502020204030204"/>
              </a:rPr>
              <a:t>These key points can help you support families to nourish their child’s immunes system.</a:t>
            </a:r>
          </a:p>
          <a:p>
            <a:pPr defTabSz="931774">
              <a:defRPr/>
            </a:pPr>
            <a:endParaRPr lang="en-US">
              <a:solidFill>
                <a:prstClr val="black"/>
              </a:solidFill>
              <a:latin typeface="Calibri" panose="020F0502020204030204"/>
            </a:endParaRPr>
          </a:p>
          <a:p>
            <a:pPr marL="349415" indent="-349415">
              <a:lnSpc>
                <a:spcPct val="107000"/>
              </a:lnSpc>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Dairy every day is a healthy way to benefit immunity.</a:t>
            </a:r>
          </a:p>
          <a:p>
            <a:pPr marL="349415" indent="-349415" defTabSz="931774">
              <a:lnSpc>
                <a:spcPct val="107000"/>
              </a:lnSpc>
              <a:buFont typeface="Symbol" panose="05050102010706020507" pitchFamily="18" charset="2"/>
              <a:buChar char=""/>
              <a:defRPr/>
            </a:pPr>
            <a:r>
              <a:rPr lang="en-US">
                <a:latin typeface="Calibri" panose="020F0502020204030204" pitchFamily="34" charset="0"/>
                <a:ea typeface="Calibri" panose="020F0502020204030204" pitchFamily="34" charset="0"/>
                <a:cs typeface="Times New Roman" panose="02020603050405020304" pitchFamily="18" charset="0"/>
              </a:rPr>
              <a:t>Nourish your child’s immune system with the nutrients in dairy foods.</a:t>
            </a:r>
          </a:p>
          <a:p>
            <a:pPr marL="349415" indent="-349415">
              <a:lnSpc>
                <a:spcPct val="107000"/>
              </a:lnSpc>
              <a:spcAft>
                <a:spcPts val="815"/>
              </a:spcAft>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Dairy foods provide nutrients, as part of a healthy diet, important for immune health.</a:t>
            </a:r>
          </a:p>
          <a:p>
            <a:endParaRPr lang="en-US">
              <a:latin typeface="Arial" panose="020B0604020202020204" pitchFamily="34" charset="0"/>
              <a:cs typeface="Arial" panose="020B0604020202020204" pitchFamily="34" charset="0"/>
            </a:endParaRPr>
          </a:p>
          <a:p>
            <a:pPr lv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defTabSz="469645">
              <a:defRPr/>
            </a:pPr>
            <a:fld id="{7B29AB7F-4CE2-534E-85B2-BE29D30A02BF}" type="slidenum">
              <a:rPr lang="en-US">
                <a:solidFill>
                  <a:prstClr val="black"/>
                </a:solidFill>
                <a:latin typeface="Calibri"/>
              </a:rPr>
              <a:pPr defTabSz="469645">
                <a:defRPr/>
              </a:pPr>
              <a:t>17</a:t>
            </a:fld>
            <a:endParaRPr lang="en-US">
              <a:solidFill>
                <a:prstClr val="black"/>
              </a:solidFill>
              <a:latin typeface="Calibri"/>
            </a:endParaRPr>
          </a:p>
        </p:txBody>
      </p:sp>
    </p:spTree>
    <p:extLst>
      <p:ext uri="{BB962C8B-B14F-4D97-AF65-F5344CB8AC3E}">
        <p14:creationId xmlns:p14="http://schemas.microsoft.com/office/powerpoint/2010/main" val="363763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206375"/>
            <a:ext cx="3709988" cy="2087563"/>
          </a:xfrm>
        </p:spPr>
      </p:sp>
      <p:sp>
        <p:nvSpPr>
          <p:cNvPr id="3" name="Notes Placeholder 2"/>
          <p:cNvSpPr>
            <a:spLocks noGrp="1"/>
          </p:cNvSpPr>
          <p:nvPr>
            <p:ph type="body" idx="1"/>
          </p:nvPr>
        </p:nvSpPr>
        <p:spPr>
          <a:xfrm>
            <a:off x="464024" y="2563673"/>
            <a:ext cx="5977720" cy="5370103"/>
          </a:xfrm>
        </p:spPr>
        <p:txBody>
          <a:bodyPr/>
          <a:lstStyle/>
          <a:p>
            <a:pPr>
              <a:lnSpc>
                <a:spcPct val="107000"/>
              </a:lnSpc>
              <a:spcAft>
                <a:spcPts val="815"/>
              </a:spcAft>
            </a:pPr>
            <a:r>
              <a:rPr lang="en-US">
                <a:latin typeface="Calibri" panose="020F0502020204030204" pitchFamily="34" charset="0"/>
                <a:ea typeface="Calibri" panose="020F0502020204030204" pitchFamily="34" charset="0"/>
                <a:cs typeface="Times New Roman" panose="02020603050405020304" pitchFamily="18" charset="0"/>
              </a:rPr>
              <a:t>Early childhood is a critical period for growth and development, which require the right balance of nutrients, including high-quality protein, while keeping weight gain on the right track. It is also key time to learn to like healthy foods and establish habits to nourish a lifetime of wellness. </a:t>
            </a:r>
          </a:p>
          <a:p>
            <a:pPr>
              <a:lnSpc>
                <a:spcPct val="107000"/>
              </a:lnSpc>
              <a:spcAft>
                <a:spcPts val="815"/>
              </a:spcAft>
            </a:pPr>
            <a:r>
              <a:rPr lang="en-US">
                <a:latin typeface="Calibri" panose="020F0502020204030204" pitchFamily="34" charset="0"/>
                <a:ea typeface="Calibri" panose="020F0502020204030204" pitchFamily="34" charset="0"/>
                <a:cs typeface="Times New Roman" panose="02020603050405020304" pitchFamily="18" charset="0"/>
              </a:rPr>
              <a:t>At around six months of age, as nutrient-dense complementary foods are introduced, cheese and yogurt are easy ways to familiarize babies to new tastes and textures. </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After baby’s first birthday, as they transition from breast milk or iron-fortified formula, whole milk and other dairy foods emerge as sources of calories, high-quality protein and other nutrients to build healthy brains, bones, bodies and immune systems. This nutrient bundle makes dairy foods an easy safety net for picky eaters. Dairy foods are also versatile in flavor and texture and pair well with fruits, vegetables and whole grains.</a:t>
            </a:r>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n-US" b="1">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Source:</a:t>
            </a:r>
          </a:p>
          <a:p>
            <a:pPr>
              <a:lnSpc>
                <a:spcPct val="107000"/>
              </a:lnSpc>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U.S. Department of Agriculture and U.S. Department of Health and Human Services. Dietary Guidelines for Americans, 2020-2025. 9th Edition.</a:t>
            </a:r>
            <a:r>
              <a:rPr lang="en-US">
                <a:latin typeface="Calibri" panose="020F0502020204030204" pitchFamily="34" charset="0"/>
                <a:ea typeface="Calibri" panose="020F0502020204030204" pitchFamily="34" charset="0"/>
                <a:cs typeface="Times New Roman" panose="02020603050405020304" pitchFamily="18" charset="0"/>
              </a:rPr>
              <a:t> </a:t>
            </a:r>
            <a:r>
              <a:rPr lang="en-US" u="sng">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https://www.dietaryguidelines.gov/sites/default/files/2021-03/Dietary_Guidelines_for_Americans-2020-2025.pdf</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a:p>
            <a:pPr defTabSz="931774">
              <a:lnSpc>
                <a:spcPct val="107000"/>
              </a:lnSpc>
              <a:spcAft>
                <a:spcPts val="815"/>
              </a:spcAft>
              <a:defRPr/>
            </a:pPr>
            <a:endParaRPr lang="en-US"/>
          </a:p>
        </p:txBody>
      </p:sp>
      <p:sp>
        <p:nvSpPr>
          <p:cNvPr id="4" name="Slide Number Placeholder 3"/>
          <p:cNvSpPr>
            <a:spLocks noGrp="1"/>
          </p:cNvSpPr>
          <p:nvPr>
            <p:ph type="sldNum" sz="quarter" idx="5"/>
          </p:nvPr>
        </p:nvSpPr>
        <p:spPr/>
        <p:txBody>
          <a:bodyPr/>
          <a:lstStyle/>
          <a:p>
            <a:fld id="{E27AB56E-C2C1-49BC-823A-B6019687CB9A}" type="slidenum">
              <a:rPr lang="en-US" smtClean="0"/>
              <a:t>18</a:t>
            </a:fld>
            <a:endParaRPr lang="en-US"/>
          </a:p>
        </p:txBody>
      </p:sp>
    </p:spTree>
    <p:extLst>
      <p:ext uri="{BB962C8B-B14F-4D97-AF65-F5344CB8AC3E}">
        <p14:creationId xmlns:p14="http://schemas.microsoft.com/office/powerpoint/2010/main" val="4044706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450850"/>
            <a:ext cx="3162300" cy="1779588"/>
          </a:xfrm>
        </p:spPr>
      </p:sp>
      <p:sp>
        <p:nvSpPr>
          <p:cNvPr id="3" name="Notes Placeholder 2"/>
          <p:cNvSpPr>
            <a:spLocks noGrp="1"/>
          </p:cNvSpPr>
          <p:nvPr>
            <p:ph type="body" idx="1"/>
          </p:nvPr>
        </p:nvSpPr>
        <p:spPr>
          <a:xfrm>
            <a:off x="243383" y="2345082"/>
            <a:ext cx="6431560" cy="5757394"/>
          </a:xfrm>
        </p:spPr>
        <p:txBody>
          <a:bodyPr/>
          <a:lstStyle/>
          <a:p>
            <a:pPr>
              <a:lnSpc>
                <a:spcPct val="107000"/>
              </a:lnSpc>
            </a:pPr>
            <a:r>
              <a:rPr lang="en-US">
                <a:ea typeface="Calibri" panose="020F0502020204030204" pitchFamily="34" charset="0"/>
                <a:cs typeface="Times New Roman" panose="02020603050405020304" pitchFamily="18" charset="0"/>
              </a:rPr>
              <a:t>Research shows that what children drink – from birth through age 5 – can have a big impact on their health. </a:t>
            </a:r>
            <a:r>
              <a:rPr lang="en-US" u="sng">
                <a:solidFill>
                  <a:srgbClr val="0563C1"/>
                </a:solidFill>
                <a:ea typeface="Calibri" panose="020F0502020204030204" pitchFamily="34" charset="0"/>
                <a:cs typeface="Times New Roman" panose="02020603050405020304" pitchFamily="18" charset="0"/>
                <a:hlinkClick r:id="rId3"/>
              </a:rPr>
              <a:t>Experts at the American Academy of Pediatrics, the Academy of Nutrition and Dietetics, the American Academy of Pediatric Dentistry and the American Heart Association recommend cow’s milk and water as the go-to beverages for children 1-5 years of age. </a:t>
            </a:r>
            <a:r>
              <a:rPr lang="en-US">
                <a:ea typeface="Calibri" panose="020F0502020204030204" pitchFamily="34" charset="0"/>
                <a:cs typeface="Times New Roman" panose="02020603050405020304" pitchFamily="18" charset="0"/>
              </a:rPr>
              <a:t> </a:t>
            </a:r>
          </a:p>
          <a:p>
            <a:pPr>
              <a:lnSpc>
                <a:spcPct val="107000"/>
              </a:lnSpc>
            </a:pPr>
            <a:endParaRPr lang="en-US">
              <a:ea typeface="Calibri" panose="020F0502020204030204" pitchFamily="34" charset="0"/>
              <a:cs typeface="Times New Roman" panose="02020603050405020304" pitchFamily="18" charset="0"/>
            </a:endParaRPr>
          </a:p>
          <a:p>
            <a:pPr>
              <a:lnSpc>
                <a:spcPct val="107000"/>
              </a:lnSpc>
            </a:pPr>
            <a:r>
              <a:rPr lang="en-US">
                <a:ea typeface="Calibri" panose="020F0502020204030204" pitchFamily="34" charset="0"/>
                <a:cs typeface="Times New Roman" panose="02020603050405020304" pitchFamily="18" charset="0"/>
              </a:rPr>
              <a:t>Plant-based alternatives are not recommended due to their wide variability in nutrient content, limited evidence of bioavailability and impact on diet quality and health outcomes. The exception would be unsweetened, fortified soy milk if a child is allergic to dairy milk or to accommodate vegan or certain vegetarian dietary preferences. These recommendations mirror guidance from </a:t>
            </a:r>
            <a:r>
              <a:rPr lang="en-US" u="sng">
                <a:solidFill>
                  <a:srgbClr val="0563C1"/>
                </a:solidFill>
                <a:ea typeface="Calibri" panose="020F0502020204030204" pitchFamily="34" charset="0"/>
                <a:cs typeface="Times New Roman" panose="02020603050405020304" pitchFamily="18" charset="0"/>
                <a:hlinkClick r:id="rId4"/>
              </a:rPr>
              <a:t>North American Society for Pediatric Gastroenterology, Hepatology, and Nutrition</a:t>
            </a:r>
            <a:r>
              <a:rPr lang="en-US">
                <a:ea typeface="Calibri" panose="020F0502020204030204" pitchFamily="34" charset="0"/>
                <a:cs typeface="Times New Roman" panose="02020603050405020304" pitchFamily="18" charset="0"/>
              </a:rPr>
              <a:t> and the </a:t>
            </a:r>
            <a:r>
              <a:rPr lang="en-US" u="sng">
                <a:solidFill>
                  <a:srgbClr val="0563C1"/>
                </a:solidFill>
                <a:ea typeface="Calibri" panose="020F0502020204030204" pitchFamily="34" charset="0"/>
                <a:cs typeface="Times New Roman" panose="02020603050405020304" pitchFamily="18" charset="0"/>
                <a:hlinkClick r:id="rId5"/>
              </a:rPr>
              <a:t>2020-2025 Dietary Guidelines for Americans</a:t>
            </a:r>
            <a:r>
              <a:rPr lang="en-US"/>
              <a:t> </a:t>
            </a:r>
          </a:p>
          <a:p>
            <a:pPr>
              <a:lnSpc>
                <a:spcPct val="107000"/>
              </a:lnSpc>
            </a:pPr>
            <a:endParaRPr lang="en-US">
              <a:ea typeface="Calibri" panose="020F0502020204030204" pitchFamily="34" charset="0"/>
              <a:cs typeface="Times New Roman" panose="02020603050405020304" pitchFamily="18" charset="0"/>
            </a:endParaRPr>
          </a:p>
          <a:p>
            <a:pPr>
              <a:lnSpc>
                <a:spcPct val="107000"/>
              </a:lnSpc>
            </a:pPr>
            <a:r>
              <a:rPr lang="en-US" b="1">
                <a:ea typeface="Calibri" panose="020F0502020204030204" pitchFamily="34" charset="0"/>
                <a:cs typeface="Times New Roman" panose="02020603050405020304" pitchFamily="18" charset="0"/>
              </a:rPr>
              <a:t>Sources</a:t>
            </a:r>
          </a:p>
          <a:p>
            <a:pPr marL="171450" indent="-171450">
              <a:lnSpc>
                <a:spcPct val="107000"/>
              </a:lnSpc>
              <a:buFont typeface="Arial" panose="020B0604020202020204" pitchFamily="34" charset="0"/>
              <a:buChar char="•"/>
            </a:pPr>
            <a:r>
              <a:rPr lang="en-US">
                <a:ea typeface="Calibri" panose="020F0502020204030204" pitchFamily="34" charset="0"/>
                <a:cs typeface="Times New Roman" panose="02020603050405020304" pitchFamily="18" charset="0"/>
              </a:rPr>
              <a:t>Healthy Eating Research. Technical Scientific Report. Healthy Beverage Consumption in Early Childhood. Recommendations from Key National Health and Nutrition Organizations. September 2019. </a:t>
            </a:r>
            <a:r>
              <a:rPr lang="en-US" u="sng">
                <a:solidFill>
                  <a:srgbClr val="0563C1"/>
                </a:solidFill>
                <a:ea typeface="Calibri" panose="020F0502020204030204" pitchFamily="34" charset="0"/>
                <a:cs typeface="Times New Roman" panose="02020603050405020304" pitchFamily="18" charset="0"/>
                <a:hlinkClick r:id="rId3"/>
              </a:rPr>
              <a:t>https://healthydrinkshealthykids.org/app/uploads/2019/09/HER-HealthyBeverageTechnicalReport.pdf</a:t>
            </a:r>
            <a:r>
              <a:rPr lang="en-US">
                <a:ea typeface="Calibri" panose="020F0502020204030204" pitchFamily="34" charset="0"/>
                <a:cs typeface="Times New Roman" panose="02020603050405020304" pitchFamily="18" charset="0"/>
              </a:rPr>
              <a:t> </a:t>
            </a:r>
          </a:p>
          <a:p>
            <a:pPr marL="171450" indent="-171450">
              <a:lnSpc>
                <a:spcPct val="107000"/>
              </a:lnSpc>
              <a:buFont typeface="Arial" panose="020B0604020202020204" pitchFamily="34" charset="0"/>
              <a:buChar char="•"/>
            </a:pPr>
            <a:r>
              <a:rPr lang="fr-FR">
                <a:solidFill>
                  <a:srgbClr val="212121"/>
                </a:solidFill>
                <a:ea typeface="Calibri" panose="020F0502020204030204" pitchFamily="34" charset="0"/>
                <a:cs typeface="Calibri" panose="020F0502020204030204" pitchFamily="34" charset="0"/>
              </a:rPr>
              <a:t>Merritt RJ, Fleet SE, Fifi A, et al. </a:t>
            </a:r>
            <a:r>
              <a:rPr lang="en-US">
                <a:solidFill>
                  <a:srgbClr val="212121"/>
                </a:solidFill>
                <a:ea typeface="Calibri" panose="020F0502020204030204" pitchFamily="34" charset="0"/>
                <a:cs typeface="Calibri" panose="020F0502020204030204" pitchFamily="34" charset="0"/>
              </a:rPr>
              <a:t>North American Society for Pediatric Gastroenterology, Hepatology, and Nutrition Position Paper: Plant-based Milks. </a:t>
            </a:r>
            <a:r>
              <a:rPr lang="es-ES" i="1">
                <a:solidFill>
                  <a:srgbClr val="212121"/>
                </a:solidFill>
                <a:ea typeface="Calibri" panose="020F0502020204030204" pitchFamily="34" charset="0"/>
                <a:cs typeface="Calibri" panose="020F0502020204030204" pitchFamily="34" charset="0"/>
              </a:rPr>
              <a:t>J </a:t>
            </a:r>
            <a:r>
              <a:rPr lang="es-ES" i="1" err="1">
                <a:solidFill>
                  <a:srgbClr val="212121"/>
                </a:solidFill>
                <a:ea typeface="Calibri" panose="020F0502020204030204" pitchFamily="34" charset="0"/>
                <a:cs typeface="Calibri" panose="020F0502020204030204" pitchFamily="34" charset="0"/>
              </a:rPr>
              <a:t>Pediatr</a:t>
            </a:r>
            <a:r>
              <a:rPr lang="es-ES" i="1">
                <a:solidFill>
                  <a:srgbClr val="212121"/>
                </a:solidFill>
                <a:ea typeface="Calibri" panose="020F0502020204030204" pitchFamily="34" charset="0"/>
                <a:cs typeface="Calibri" panose="020F0502020204030204" pitchFamily="34" charset="0"/>
              </a:rPr>
              <a:t> </a:t>
            </a:r>
            <a:r>
              <a:rPr lang="es-ES" i="1" err="1">
                <a:solidFill>
                  <a:srgbClr val="212121"/>
                </a:solidFill>
                <a:ea typeface="Calibri" panose="020F0502020204030204" pitchFamily="34" charset="0"/>
                <a:cs typeface="Calibri" panose="020F0502020204030204" pitchFamily="34" charset="0"/>
              </a:rPr>
              <a:t>Gastroenterol</a:t>
            </a:r>
            <a:r>
              <a:rPr lang="es-ES" i="1">
                <a:solidFill>
                  <a:srgbClr val="212121"/>
                </a:solidFill>
                <a:ea typeface="Calibri" panose="020F0502020204030204" pitchFamily="34" charset="0"/>
                <a:cs typeface="Calibri" panose="020F0502020204030204" pitchFamily="34" charset="0"/>
              </a:rPr>
              <a:t> </a:t>
            </a:r>
            <a:r>
              <a:rPr lang="es-ES" i="1" err="1">
                <a:solidFill>
                  <a:srgbClr val="212121"/>
                </a:solidFill>
                <a:ea typeface="Calibri" panose="020F0502020204030204" pitchFamily="34" charset="0"/>
                <a:cs typeface="Calibri" panose="020F0502020204030204" pitchFamily="34" charset="0"/>
              </a:rPr>
              <a:t>Nutr</a:t>
            </a:r>
            <a:r>
              <a:rPr lang="es-ES">
                <a:solidFill>
                  <a:srgbClr val="212121"/>
                </a:solidFill>
                <a:ea typeface="Calibri" panose="020F0502020204030204" pitchFamily="34" charset="0"/>
                <a:cs typeface="Calibri" panose="020F0502020204030204" pitchFamily="34" charset="0"/>
              </a:rPr>
              <a:t>. 2020;71(2):276-281. doi:10.1097/MPG.0000000000002799 </a:t>
            </a:r>
            <a:r>
              <a:rPr lang="es-ES" u="sng">
                <a:solidFill>
                  <a:srgbClr val="0563C1"/>
                </a:solidFill>
                <a:ea typeface="Calibri" panose="020F0502020204030204" pitchFamily="34" charset="0"/>
                <a:cs typeface="Calibri" panose="020F0502020204030204" pitchFamily="34" charset="0"/>
                <a:hlinkClick r:id="rId4"/>
              </a:rPr>
              <a:t>https://pubmed.ncbi.nlm.nih.gov/32732790/</a:t>
            </a:r>
            <a:endParaRPr lang="en-US">
              <a:cs typeface="Arial" panose="020B0604020202020204" pitchFamily="34" charset="0"/>
            </a:endParaRPr>
          </a:p>
          <a:p>
            <a:pPr marL="171450" indent="-171450">
              <a:buFont typeface="Arial" panose="020B0604020202020204" pitchFamily="34" charset="0"/>
              <a:buChar char="•"/>
            </a:pPr>
            <a:r>
              <a:rPr lang="en-US">
                <a:cs typeface="Arial"/>
              </a:rPr>
              <a:t>https://healthydrinkshealthykids.org/press/</a:t>
            </a:r>
          </a:p>
          <a:p>
            <a:pPr marL="171450" indent="-171450">
              <a:buFont typeface="Arial" panose="020B0604020202020204" pitchFamily="34" charset="0"/>
              <a:buChar char="•"/>
            </a:pPr>
            <a:r>
              <a:rPr lang="en-US">
                <a:cs typeface="Arial"/>
              </a:rPr>
              <a:t>https://healthydrinkshealthykids.org/parents/</a:t>
            </a:r>
          </a:p>
          <a:p>
            <a:pPr marL="171450" indent="-171450">
              <a:buFont typeface="Arial" panose="020B0604020202020204" pitchFamily="34" charset="0"/>
              <a:buChar char="•"/>
            </a:pPr>
            <a:r>
              <a:rPr lang="en-US">
                <a:cs typeface="Arial"/>
              </a:rPr>
              <a:t>Technical Scientific Report: https://healthydrinkshealthykids.org/app/uploads/2019/09/HER-HealthyBeverageTechnicalReport.pdf </a:t>
            </a:r>
            <a:endParaRPr lang="en-US">
              <a:cs typeface="Arial" panose="020B0604020202020204" pitchFamily="34" charset="0"/>
            </a:endParaRPr>
          </a:p>
          <a:p>
            <a:pPr marL="171450" indent="-171450">
              <a:buFont typeface="Arial" panose="020B0604020202020204" pitchFamily="34" charset="0"/>
              <a:buChar char="•"/>
            </a:pPr>
            <a:r>
              <a:rPr lang="en-US">
                <a:cs typeface="Arial"/>
              </a:rPr>
              <a:t>Consensus Statement: https://healthydrinkshealthykids.org/app/uploads/2019/09/HER-HealthyBeverage-ConsensusStatement.pdf</a:t>
            </a:r>
          </a:p>
          <a:p>
            <a:endParaRPr lang="en-US" b="1"/>
          </a:p>
        </p:txBody>
      </p:sp>
      <p:sp>
        <p:nvSpPr>
          <p:cNvPr id="4" name="Slide Number Placeholder 3"/>
          <p:cNvSpPr>
            <a:spLocks noGrp="1"/>
          </p:cNvSpPr>
          <p:nvPr>
            <p:ph type="sldNum" sz="quarter" idx="5"/>
          </p:nvPr>
        </p:nvSpPr>
        <p:spPr/>
        <p:txBody>
          <a:bodyPr/>
          <a:lstStyle/>
          <a:p>
            <a:pPr defTabSz="957135">
              <a:defRPr/>
            </a:pPr>
            <a:fld id="{46827781-5C6F-4864-8DE9-A9459DC0C4BE}" type="slidenum">
              <a:rPr lang="en-US">
                <a:solidFill>
                  <a:prstClr val="black"/>
                </a:solidFill>
                <a:latin typeface="Calibri" panose="020F0502020204030204"/>
              </a:rPr>
              <a:pPr defTabSz="957135">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1596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likely comes as no surprise to you that nutrition is one of the top topics parents are seeking information. However, only one-third (34%) are confident they are doing a good job shaping their child’s eating habits.</a:t>
            </a:r>
            <a:r>
              <a:rPr lang="en-US" baseline="30000"/>
              <a:t>2</a:t>
            </a:r>
            <a:r>
              <a:rPr lang="en-US"/>
              <a:t> The good news is they clearly see their pediatric team as their parenting partner.</a:t>
            </a:r>
            <a:endParaRPr lang="en-US" baseline="30000"/>
          </a:p>
          <a:p>
            <a:endParaRPr lang="en-US"/>
          </a:p>
          <a:p>
            <a:r>
              <a:rPr lang="en-US" b="1"/>
              <a:t>Sources</a:t>
            </a:r>
          </a:p>
          <a:p>
            <a:r>
              <a:rPr lang="en-US"/>
              <a:t>1. https://www.zerotothree.org/resources/series/national-parent-survey-millennial-connections</a:t>
            </a:r>
          </a:p>
          <a:p>
            <a:r>
              <a:rPr lang="en-US"/>
              <a:t>2. https://mottpoll.org/reports-surveys/healthy-eating-children-parents-not-following-recipe</a:t>
            </a:r>
          </a:p>
        </p:txBody>
      </p:sp>
      <p:sp>
        <p:nvSpPr>
          <p:cNvPr id="4" name="Slide Number Placeholder 3"/>
          <p:cNvSpPr>
            <a:spLocks noGrp="1"/>
          </p:cNvSpPr>
          <p:nvPr>
            <p:ph type="sldNum" sz="quarter" idx="5"/>
          </p:nvPr>
        </p:nvSpPr>
        <p:spPr/>
        <p:txBody>
          <a:bodyPr/>
          <a:lstStyle/>
          <a:p>
            <a:fld id="{E27AB56E-C2C1-49BC-823A-B6019687CB9A}" type="slidenum">
              <a:rPr lang="en-US" smtClean="0"/>
              <a:t>2</a:t>
            </a:fld>
            <a:endParaRPr lang="en-US"/>
          </a:p>
        </p:txBody>
      </p:sp>
    </p:spTree>
    <p:extLst>
      <p:ext uri="{BB962C8B-B14F-4D97-AF65-F5344CB8AC3E}">
        <p14:creationId xmlns:p14="http://schemas.microsoft.com/office/powerpoint/2010/main" val="273843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274638"/>
            <a:ext cx="4706938" cy="2647950"/>
          </a:xfrm>
        </p:spPr>
      </p:sp>
      <p:sp>
        <p:nvSpPr>
          <p:cNvPr id="3" name="Notes Placeholder 2"/>
          <p:cNvSpPr>
            <a:spLocks noGrp="1"/>
          </p:cNvSpPr>
          <p:nvPr>
            <p:ph type="body" idx="1"/>
          </p:nvPr>
        </p:nvSpPr>
        <p:spPr>
          <a:xfrm>
            <a:off x="659130" y="3105663"/>
            <a:ext cx="5916085" cy="5369430"/>
          </a:xfrm>
        </p:spPr>
        <p:txBody>
          <a:bodyPr/>
          <a:lstStyle/>
          <a:p>
            <a:r>
              <a:rPr lang="en-US">
                <a:cs typeface="Arial" panose="020B0604020202020204" pitchFamily="34" charset="0"/>
              </a:rPr>
              <a:t>The expert panel concluded that plant-based dairy alternatives aren’t recommended as a complete substitute for dairy milk for young children for a couple of reasons.</a:t>
            </a:r>
          </a:p>
          <a:p>
            <a:endParaRPr lang="en-US">
              <a:cs typeface="Arial" panose="020B0604020202020204" pitchFamily="34" charset="0"/>
            </a:endParaRPr>
          </a:p>
          <a:p>
            <a:r>
              <a:rPr lang="en-US">
                <a:cs typeface="Arial" panose="020B0604020202020204" pitchFamily="34" charset="0"/>
              </a:rPr>
              <a:t>One is that the nutrient content of these milks varies widely. </a:t>
            </a:r>
          </a:p>
          <a:p>
            <a:endParaRPr lang="en-US">
              <a:cs typeface="Arial" panose="020B0604020202020204" pitchFamily="34" charset="0"/>
            </a:endParaRPr>
          </a:p>
          <a:p>
            <a:r>
              <a:rPr lang="en-US">
                <a:cs typeface="Arial" panose="020B0604020202020204" pitchFamily="34" charset="0"/>
              </a:rPr>
              <a:t>The other reason is that the nutrients may not be as bioavailable from plant-based alternatives to cow’s milk.</a:t>
            </a:r>
          </a:p>
          <a:p>
            <a:endParaRPr lang="en-US">
              <a:cs typeface="Arial" panose="020B0604020202020204" pitchFamily="34" charset="0"/>
            </a:endParaRPr>
          </a:p>
          <a:p>
            <a:endParaRPr lang="en-US" i="1">
              <a:cs typeface="Arial" panose="020B0604020202020204" pitchFamily="34" charset="0"/>
            </a:endParaRPr>
          </a:p>
          <a:p>
            <a:r>
              <a:rPr lang="en-US" b="1">
                <a:cs typeface="Arial" panose="020B0604020202020204" pitchFamily="34" charset="0"/>
              </a:rPr>
              <a:t>SOURCE: </a:t>
            </a:r>
          </a:p>
          <a:p>
            <a:pPr marL="179463" indent="-179463">
              <a:buFont typeface="Arial" panose="020B0604020202020204" pitchFamily="34" charset="0"/>
              <a:buChar char="•"/>
            </a:pPr>
            <a:r>
              <a:rPr lang="en-US">
                <a:cs typeface="Arial" panose="020B0604020202020204" pitchFamily="34" charset="0"/>
              </a:rPr>
              <a:t>Healthy Eating Research. Healthy Drinks. Healthy Kids. 2019. </a:t>
            </a:r>
            <a:r>
              <a:rPr lang="en-US">
                <a:cs typeface="Arial" panose="020B0604020202020204" pitchFamily="34" charset="0"/>
                <a:hlinkClick r:id="rId3"/>
              </a:rPr>
              <a:t>https://healthydrinkshealthykids.org/app/uploads/2019/09/HDHK_One_Pager_Plant-Based-Non-Dairy-Milks.pdf</a:t>
            </a:r>
            <a:endParaRPr lang="en-US">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defTabSz="478568">
              <a:defRPr/>
            </a:pPr>
            <a:fld id="{7B29AB7F-4CE2-534E-85B2-BE29D30A02BF}" type="slidenum">
              <a:rPr lang="en-US">
                <a:solidFill>
                  <a:prstClr val="black"/>
                </a:solidFill>
                <a:latin typeface="Calibri"/>
              </a:rPr>
              <a:pPr defTabSz="478568">
                <a:defRPr/>
              </a:pPr>
              <a:t>20</a:t>
            </a:fld>
            <a:endParaRPr lang="en-US">
              <a:solidFill>
                <a:prstClr val="black"/>
              </a:solidFill>
              <a:latin typeface="Calibri"/>
            </a:endParaRPr>
          </a:p>
        </p:txBody>
      </p:sp>
    </p:spTree>
    <p:extLst>
      <p:ext uri="{BB962C8B-B14F-4D97-AF65-F5344CB8AC3E}">
        <p14:creationId xmlns:p14="http://schemas.microsoft.com/office/powerpoint/2010/main" val="366231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420688"/>
            <a:ext cx="4614862" cy="2595562"/>
          </a:xfrm>
        </p:spPr>
      </p:sp>
      <p:sp>
        <p:nvSpPr>
          <p:cNvPr id="3" name="Notes Placeholder 2"/>
          <p:cNvSpPr>
            <a:spLocks noGrp="1"/>
          </p:cNvSpPr>
          <p:nvPr>
            <p:ph type="body" idx="1"/>
          </p:nvPr>
        </p:nvSpPr>
        <p:spPr>
          <a:xfrm>
            <a:off x="864271" y="3267455"/>
            <a:ext cx="5787475" cy="3748157"/>
          </a:xfrm>
        </p:spPr>
        <p:txBody>
          <a:bodyPr/>
          <a:lstStyle/>
          <a:p>
            <a:pPr fontAlgn="b"/>
            <a:r>
              <a:rPr lang="en-US">
                <a:cs typeface="Arial"/>
              </a:rPr>
              <a:t>As I mentioned, The North American Society for Pediatric Gastroenterology, Hepatology and Nutrition reiterated these same concerns in its position on plant-based beverages which caution against plant-based alternatives, calling out dairy milk’s nutritional package, protein quality and risks associated with plant-based beverages on child growth and development, which are largely preventable. </a:t>
            </a:r>
          </a:p>
          <a:p>
            <a:pPr fontAlgn="b"/>
            <a:endParaRPr lang="en-US">
              <a:cs typeface="Arial"/>
            </a:endParaRPr>
          </a:p>
          <a:p>
            <a:pPr fontAlgn="b"/>
            <a:r>
              <a:rPr lang="en-US">
                <a:cs typeface="Arial"/>
              </a:rPr>
              <a:t>You can learn more and receive continuing education credits through the QR codes on this slide.</a:t>
            </a:r>
          </a:p>
          <a:p>
            <a:pPr fontAlgn="b"/>
            <a:endParaRPr lang="en-US">
              <a:cs typeface="Arial" panose="020B0604020202020204" pitchFamily="34" charset="0"/>
            </a:endParaRPr>
          </a:p>
          <a:p>
            <a:pPr fontAlgn="b"/>
            <a:endParaRPr lang="en-US">
              <a:cs typeface="Arial" panose="020B0604020202020204" pitchFamily="34" charset="0"/>
            </a:endParaRPr>
          </a:p>
          <a:p>
            <a:pPr fontAlgn="b"/>
            <a:r>
              <a:rPr lang="en-US" b="1">
                <a:cs typeface="Arial"/>
              </a:rPr>
              <a:t>SOURCE:</a:t>
            </a:r>
          </a:p>
          <a:p>
            <a:pPr marL="179237" indent="-179237" defTabSz="478568" fontAlgn="b">
              <a:buFont typeface="Arial" panose="020B0604020202020204" pitchFamily="34" charset="0"/>
              <a:buChar char="•"/>
              <a:defRPr/>
            </a:pPr>
            <a:r>
              <a:rPr lang="en-US">
                <a:cs typeface="Arial"/>
                <a:hlinkClick r:id="rId3"/>
              </a:rPr>
              <a:t>North American Society for Pediatric Gastroenterology, Hepatology, and Nutrition. Position Paper on Plant-based Milks</a:t>
            </a:r>
            <a:r>
              <a:rPr lang="en-US">
                <a:cs typeface="Arial"/>
              </a:rPr>
              <a:t> Journal of Pediatric Gastroenterology and Nutrition - Volume 71, Number 2, August 2020. </a:t>
            </a:r>
            <a:endParaRPr lang="en-US">
              <a:cs typeface="Arial" panose="020B0604020202020204" pitchFamily="34" charset="0"/>
            </a:endParaRPr>
          </a:p>
          <a:p>
            <a:pPr marL="179463" indent="-179463" defTabSz="478568" fontAlgn="b">
              <a:buFont typeface="Arial" panose="020B0604020202020204" pitchFamily="34" charset="0"/>
              <a:buChar char="•"/>
              <a:defRPr/>
            </a:pPr>
            <a:endParaRPr lang="en-US">
              <a:cs typeface="Arial" panose="020B0604020202020204" pitchFamily="34" charset="0"/>
            </a:endParaRPr>
          </a:p>
          <a:p>
            <a:pPr marL="179463" indent="-179463" defTabSz="478568" fontAlgn="b">
              <a:buFont typeface="Arial" panose="020B0604020202020204" pitchFamily="34" charset="0"/>
              <a:buChar char="•"/>
              <a:defRPr/>
            </a:pPr>
            <a:endParaRPr lang="en-US"/>
          </a:p>
        </p:txBody>
      </p:sp>
      <p:sp>
        <p:nvSpPr>
          <p:cNvPr id="5" name="Slide Number Placeholder 4"/>
          <p:cNvSpPr>
            <a:spLocks noGrp="1"/>
          </p:cNvSpPr>
          <p:nvPr>
            <p:ph type="sldNum" sz="quarter" idx="5"/>
          </p:nvPr>
        </p:nvSpPr>
        <p:spPr/>
        <p:txBody>
          <a:bodyPr/>
          <a:lstStyle/>
          <a:p>
            <a:pPr defTabSz="957135">
              <a:defRPr/>
            </a:pPr>
            <a:fld id="{15490E79-D906-6B49-9577-DFFB7A5B59C2}" type="slidenum">
              <a:rPr lang="en-US">
                <a:solidFill>
                  <a:prstClr val="black"/>
                </a:solidFill>
                <a:latin typeface="Calibri" panose="020F0502020204030204"/>
              </a:rPr>
              <a:pPr defTabSz="957135">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605410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252413"/>
            <a:ext cx="3729038" cy="2097087"/>
          </a:xfrm>
        </p:spPr>
      </p:sp>
      <p:sp>
        <p:nvSpPr>
          <p:cNvPr id="3" name="Notes Placeholder 2"/>
          <p:cNvSpPr>
            <a:spLocks noGrp="1"/>
          </p:cNvSpPr>
          <p:nvPr>
            <p:ph type="body" idx="1"/>
          </p:nvPr>
        </p:nvSpPr>
        <p:spPr>
          <a:xfrm>
            <a:off x="323798" y="2601272"/>
            <a:ext cx="5259748" cy="4093856"/>
          </a:xfrm>
        </p:spPr>
        <p:txBody>
          <a:bodyPr/>
          <a:lstStyle/>
          <a:p>
            <a:pPr defTabSz="931774">
              <a:defRPr/>
            </a:pPr>
            <a:r>
              <a:rPr lang="en-US">
                <a:solidFill>
                  <a:prstClr val="black"/>
                </a:solidFill>
              </a:rPr>
              <a:t>This key points can be helpful in your conversations with parents.</a:t>
            </a:r>
          </a:p>
          <a:p>
            <a:pPr marL="349415" indent="-349415">
              <a:lnSpc>
                <a:spcPct val="107000"/>
              </a:lnSpc>
              <a:buFont typeface="Symbol" panose="05050102010706020507" pitchFamily="18" charset="2"/>
              <a:buChar char=""/>
            </a:pPr>
            <a:r>
              <a:rPr lang="en-US">
                <a:ea typeface="Calibri" panose="020F0502020204030204" pitchFamily="34" charset="0"/>
                <a:cs typeface="Times New Roman" panose="02020603050405020304" pitchFamily="18" charset="0"/>
              </a:rPr>
              <a:t>Dairy every day is a healthy way to support growth and development.</a:t>
            </a:r>
          </a:p>
          <a:p>
            <a:pPr marL="349415" indent="-349415">
              <a:lnSpc>
                <a:spcPct val="107000"/>
              </a:lnSpc>
              <a:buFont typeface="Symbol" panose="05050102010706020507" pitchFamily="18" charset="2"/>
              <a:buChar char=""/>
            </a:pPr>
            <a:r>
              <a:rPr lang="en-US">
                <a:ea typeface="Calibri" panose="020F0502020204030204" pitchFamily="34" charset="0"/>
                <a:cs typeface="Times New Roman" panose="02020603050405020304" pitchFamily="18" charset="0"/>
              </a:rPr>
              <a:t>Dairy foods have key nutrients that fuel growth and development.</a:t>
            </a:r>
          </a:p>
          <a:p>
            <a:pPr marL="349415" indent="-349415">
              <a:lnSpc>
                <a:spcPct val="107000"/>
              </a:lnSpc>
              <a:buFont typeface="Symbol" panose="05050102010706020507" pitchFamily="18" charset="2"/>
              <a:buChar char=""/>
            </a:pPr>
            <a:r>
              <a:rPr lang="en-US">
                <a:ea typeface="Calibri" panose="020F0502020204030204" pitchFamily="34" charset="0"/>
                <a:cs typeface="Times New Roman" panose="02020603050405020304" pitchFamily="18" charset="0"/>
              </a:rPr>
              <a:t>Milk and water are the go-to drinks for 1-5 year-olds. Milk for nutrition and water for hydration.</a:t>
            </a:r>
          </a:p>
          <a:p>
            <a:pPr marL="349415" indent="-349415">
              <a:lnSpc>
                <a:spcPct val="107000"/>
              </a:lnSpc>
              <a:buFont typeface="Symbol" panose="05050102010706020507" pitchFamily="18" charset="2"/>
              <a:buChar char=""/>
            </a:pPr>
            <a:r>
              <a:rPr lang="en-US">
                <a:ea typeface="Calibri" panose="020F0502020204030204" pitchFamily="34" charset="0"/>
                <a:cs typeface="Times New Roman" panose="02020603050405020304" pitchFamily="18" charset="0"/>
              </a:rPr>
              <a:t>Milk at meals provides a safety net for picky eaters. </a:t>
            </a:r>
          </a:p>
          <a:p>
            <a:pPr marL="349415" indent="-349415">
              <a:lnSpc>
                <a:spcPct val="107000"/>
              </a:lnSpc>
              <a:spcAft>
                <a:spcPts val="815"/>
              </a:spcAft>
              <a:buFont typeface="Symbol" panose="05050102010706020507" pitchFamily="18" charset="2"/>
              <a:buChar char=""/>
            </a:pPr>
            <a:r>
              <a:rPr lang="en-US">
                <a:ea typeface="Calibri" panose="020F0502020204030204" pitchFamily="34" charset="0"/>
                <a:cs typeface="Times New Roman" panose="02020603050405020304" pitchFamily="18" charset="0"/>
              </a:rPr>
              <a:t>When you step away from dairy foods you step down on nutrition.</a:t>
            </a:r>
          </a:p>
          <a:p>
            <a:endParaRPr lang="en-US">
              <a:latin typeface="Arial" panose="020B0604020202020204" pitchFamily="34" charset="0"/>
              <a:cs typeface="Arial" panose="020B0604020202020204" pitchFamily="34" charset="0"/>
            </a:endParaRPr>
          </a:p>
          <a:p>
            <a:pPr lv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defTabSz="469645">
              <a:defRPr/>
            </a:pPr>
            <a:fld id="{7B29AB7F-4CE2-534E-85B2-BE29D30A02BF}" type="slidenum">
              <a:rPr lang="en-US">
                <a:solidFill>
                  <a:prstClr val="black"/>
                </a:solidFill>
                <a:latin typeface="Calibri"/>
              </a:rPr>
              <a:pPr defTabSz="469645">
                <a:defRPr/>
              </a:pPr>
              <a:t>22</a:t>
            </a:fld>
            <a:endParaRPr lang="en-US">
              <a:solidFill>
                <a:prstClr val="black"/>
              </a:solidFill>
              <a:latin typeface="Calibri"/>
            </a:endParaRPr>
          </a:p>
        </p:txBody>
      </p:sp>
    </p:spTree>
    <p:extLst>
      <p:ext uri="{BB962C8B-B14F-4D97-AF65-F5344CB8AC3E}">
        <p14:creationId xmlns:p14="http://schemas.microsoft.com/office/powerpoint/2010/main" val="1632296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learn more about these topics from our archived continuing education webinars – Our recent Prenatal Nutrition webinar offers continuing education credits through AAFP.</a:t>
            </a:r>
          </a:p>
        </p:txBody>
      </p:sp>
      <p:sp>
        <p:nvSpPr>
          <p:cNvPr id="4" name="Slide Number Placeholder 3"/>
          <p:cNvSpPr>
            <a:spLocks noGrp="1"/>
          </p:cNvSpPr>
          <p:nvPr>
            <p:ph type="sldNum" sz="quarter" idx="5"/>
          </p:nvPr>
        </p:nvSpPr>
        <p:spPr/>
        <p:txBody>
          <a:bodyPr/>
          <a:lstStyle/>
          <a:p>
            <a:pPr defTabSz="492489">
              <a:defRPr/>
            </a:pPr>
            <a:fld id="{7B29AB7F-4CE2-534E-85B2-BE29D30A02BF}" type="slidenum">
              <a:rPr lang="en-US" sz="1300">
                <a:solidFill>
                  <a:prstClr val="black"/>
                </a:solidFill>
                <a:latin typeface="Calibri"/>
              </a:rPr>
              <a:pPr defTabSz="492489">
                <a:defRPr/>
              </a:pPr>
              <a:t>23</a:t>
            </a:fld>
            <a:endParaRPr lang="en-US" sz="1300">
              <a:solidFill>
                <a:prstClr val="black"/>
              </a:solidFill>
              <a:latin typeface="Calibri"/>
            </a:endParaRPr>
          </a:p>
        </p:txBody>
      </p:sp>
    </p:spTree>
    <p:extLst>
      <p:ext uri="{BB962C8B-B14F-4D97-AF65-F5344CB8AC3E}">
        <p14:creationId xmlns:p14="http://schemas.microsoft.com/office/powerpoint/2010/main" val="136706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Thanks so much for agree to be part of this nationwide pilot to assess the impact of nutrition education about dairy foods and their role in optimal child growth and development.</a:t>
            </a:r>
          </a:p>
          <a:p>
            <a:endParaRPr lang="en-US"/>
          </a:p>
          <a:p>
            <a:endParaRPr lang="en-US"/>
          </a:p>
        </p:txBody>
      </p:sp>
      <p:sp>
        <p:nvSpPr>
          <p:cNvPr id="4" name="Slide Number Placeholder 3"/>
          <p:cNvSpPr>
            <a:spLocks noGrp="1"/>
          </p:cNvSpPr>
          <p:nvPr>
            <p:ph type="sldNum" sz="quarter" idx="5"/>
          </p:nvPr>
        </p:nvSpPr>
        <p:spPr/>
        <p:txBody>
          <a:bodyPr/>
          <a:lstStyle/>
          <a:p>
            <a:pPr defTabSz="465887">
              <a:defRPr/>
            </a:pPr>
            <a:fld id="{DFDD7202-EC57-8F46-AF97-71D4E3DF1975}" type="slidenum">
              <a:rPr lang="en-US">
                <a:solidFill>
                  <a:prstClr val="black"/>
                </a:solidFill>
                <a:latin typeface="Calibri" panose="020F0502020204030204"/>
              </a:rPr>
              <a:pPr defTabSz="465887">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1354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135">
              <a:defRPr/>
            </a:pPr>
            <a:r>
              <a:rPr lang="en-US" b="0">
                <a:latin typeface="Calibri" panose="020F0502020204030204" pitchFamily="34" charset="0"/>
                <a:cs typeface="Calibri" panose="020F0502020204030204" pitchFamily="34" charset="0"/>
              </a:rPr>
              <a:t>Providing nutrition education and guidance for families of young children can help them build healthy habits and set them on the lifelong path to wellness. But the reality is, adherence to the Dietary Guidelines recommendations (as measure by the Healthy Eating Index) is best (but not great) early in life and quicky starts to decline in childhood and adolescence. </a:t>
            </a:r>
            <a:endParaRPr lang="en-US" ker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defTabSz="957135">
              <a:defRPr/>
            </a:pPr>
            <a:endParaRPr lang="en-US" ker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Source:</a:t>
            </a:r>
          </a:p>
          <a:p>
            <a:r>
              <a:rPr lang="en-US">
                <a:latin typeface="Calibri" panose="020F0502020204030204" pitchFamily="34" charset="0"/>
                <a:cs typeface="Calibri" panose="020F0502020204030204" pitchFamily="34" charset="0"/>
              </a:rPr>
              <a:t>https://www.dietaryguidelines.gov. Chapter 1 page 26.</a:t>
            </a:r>
          </a:p>
        </p:txBody>
      </p:sp>
      <p:sp>
        <p:nvSpPr>
          <p:cNvPr id="4" name="Slide Number Placeholder 3"/>
          <p:cNvSpPr>
            <a:spLocks noGrp="1"/>
          </p:cNvSpPr>
          <p:nvPr>
            <p:ph type="sldNum" sz="quarter" idx="5"/>
          </p:nvPr>
        </p:nvSpPr>
        <p:spPr/>
        <p:txBody>
          <a:bodyPr/>
          <a:lstStyle/>
          <a:p>
            <a:pPr defTabSz="957135">
              <a:defRPr/>
            </a:pPr>
            <a:fld id="{55CB3698-9754-45D9-8E10-A4B0694F8767}" type="slidenum">
              <a:rPr lang="en-US">
                <a:solidFill>
                  <a:prstClr val="black"/>
                </a:solidFill>
                <a:latin typeface="Calibri" panose="020F0502020204030204"/>
              </a:rPr>
              <a:pPr defTabSz="957135">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44388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104775"/>
            <a:ext cx="3957637" cy="2225675"/>
          </a:xfrm>
        </p:spPr>
      </p:sp>
      <p:sp>
        <p:nvSpPr>
          <p:cNvPr id="3" name="Notes Placeholder 2"/>
          <p:cNvSpPr>
            <a:spLocks noGrp="1"/>
          </p:cNvSpPr>
          <p:nvPr>
            <p:ph type="body" idx="1"/>
          </p:nvPr>
        </p:nvSpPr>
        <p:spPr>
          <a:xfrm>
            <a:off x="95900" y="2499998"/>
            <a:ext cx="6818601" cy="6329969"/>
          </a:xfrm>
        </p:spPr>
        <p:txBody>
          <a:bodyPr/>
          <a:lstStyle/>
          <a:p>
            <a:r>
              <a:rPr lang="en-US">
                <a:cs typeface="Arial" panose="020B0604020202020204" pitchFamily="34" charset="0"/>
              </a:rPr>
              <a:t>The gaps between recommendations and actual consumption is evident at a shockingly early age. By 2-3 years black children are lagging behind recommendations and by 4 everyone is not meeting recommendations…placing them  at significant risk of missing out on the important nutrients dairy foods provide, which in turn puts them at risk of </a:t>
            </a:r>
            <a:r>
              <a:rPr lang="en-US">
                <a:ea typeface="Calibri" panose="020F0502020204030204" pitchFamily="34" charset="0"/>
                <a:cs typeface="Arial" panose="020B0604020202020204" pitchFamily="34" charset="0"/>
              </a:rPr>
              <a:t>not reaching their full growth and developmental potential.</a:t>
            </a:r>
            <a:r>
              <a:rPr lang="en-US" baseline="0">
                <a:ea typeface="Calibri" panose="020F0502020204030204" pitchFamily="34" charset="0"/>
                <a:cs typeface="Arial" panose="020B0604020202020204" pitchFamily="34" charset="0"/>
              </a:rPr>
              <a:t> </a:t>
            </a:r>
          </a:p>
          <a:p>
            <a:endParaRPr lang="en-US" baseline="0">
              <a:cs typeface="Arial" panose="020B0604020202020204" pitchFamily="34" charset="0"/>
            </a:endParaRPr>
          </a:p>
          <a:p>
            <a:r>
              <a:rPr lang="en-US" baseline="0">
                <a:cs typeface="Arial" panose="020B0604020202020204" pitchFamily="34" charset="0"/>
              </a:rPr>
              <a:t>These early years are for nurturing and nutrition. Investing in the nutrition conversation with families now can help children learn to like healthy foods and set the stage for a lifetime of wellness. </a:t>
            </a:r>
          </a:p>
          <a:p>
            <a:r>
              <a:rPr lang="en-US">
                <a:cs typeface="Arial" panose="020B0604020202020204" pitchFamily="34" charset="0"/>
              </a:rPr>
              <a:t>______________________________________________________________________________</a:t>
            </a:r>
          </a:p>
          <a:p>
            <a:r>
              <a:rPr lang="en-US" b="1">
                <a:cs typeface="Arial" panose="020B0604020202020204" pitchFamily="34" charset="0"/>
              </a:rPr>
              <a:t>Background Information. </a:t>
            </a:r>
            <a:r>
              <a:rPr lang="en-US">
                <a:cs typeface="Arial" panose="020B0604020202020204" pitchFamily="34" charset="0"/>
              </a:rPr>
              <a:t>These</a:t>
            </a:r>
            <a:r>
              <a:rPr lang="en-US" baseline="0">
                <a:cs typeface="Arial" panose="020B0604020202020204" pitchFamily="34" charset="0"/>
              </a:rPr>
              <a:t> graphs represent dairy </a:t>
            </a:r>
            <a:r>
              <a:rPr lang="en-US">
                <a:cs typeface="Arial" panose="020B0604020202020204" pitchFamily="34" charset="0"/>
              </a:rPr>
              <a:t>consumption across the lifespan b</a:t>
            </a:r>
            <a:r>
              <a:rPr lang="en-US" baseline="0">
                <a:cs typeface="Arial" panose="020B0604020202020204" pitchFamily="34" charset="0"/>
              </a:rPr>
              <a:t>y age and ethnicity.  </a:t>
            </a:r>
          </a:p>
          <a:p>
            <a:endParaRPr lang="en-US">
              <a:cs typeface="Arial" panose="020B0604020202020204" pitchFamily="34" charset="0"/>
            </a:endParaRPr>
          </a:p>
          <a:p>
            <a:r>
              <a:rPr lang="en-US" baseline="0">
                <a:cs typeface="Arial" panose="020B0604020202020204" pitchFamily="34" charset="0"/>
              </a:rPr>
              <a:t>Each set of bar graphs represents age bands:</a:t>
            </a:r>
          </a:p>
          <a:p>
            <a:pPr marL="176117" indent="-176117">
              <a:buFont typeface="Arial" panose="020B0604020202020204" pitchFamily="34" charset="0"/>
              <a:buChar char="•"/>
            </a:pPr>
            <a:r>
              <a:rPr lang="en-US">
                <a:cs typeface="Arial" panose="020B0604020202020204" pitchFamily="34" charset="0"/>
              </a:rPr>
              <a:t>2</a:t>
            </a:r>
            <a:r>
              <a:rPr lang="en-US" baseline="0">
                <a:cs typeface="Arial" panose="020B0604020202020204" pitchFamily="34" charset="0"/>
              </a:rPr>
              <a:t> to 5 year </a:t>
            </a:r>
            <a:r>
              <a:rPr lang="en-US" baseline="0" err="1">
                <a:cs typeface="Arial" panose="020B0604020202020204" pitchFamily="34" charset="0"/>
              </a:rPr>
              <a:t>olds</a:t>
            </a:r>
            <a:r>
              <a:rPr lang="en-US" baseline="0">
                <a:cs typeface="Arial" panose="020B0604020202020204" pitchFamily="34" charset="0"/>
              </a:rPr>
              <a:t>, </a:t>
            </a:r>
          </a:p>
          <a:p>
            <a:pPr marL="176117" indent="-176117">
              <a:buFont typeface="Arial" panose="020B0604020202020204" pitchFamily="34" charset="0"/>
              <a:buChar char="•"/>
            </a:pPr>
            <a:r>
              <a:rPr lang="en-US">
                <a:cs typeface="Arial" panose="020B0604020202020204" pitchFamily="34" charset="0"/>
              </a:rPr>
              <a:t>6 to 11</a:t>
            </a:r>
            <a:r>
              <a:rPr lang="en-US" baseline="0">
                <a:cs typeface="Arial" panose="020B0604020202020204" pitchFamily="34" charset="0"/>
              </a:rPr>
              <a:t> year </a:t>
            </a:r>
            <a:r>
              <a:rPr lang="en-US" baseline="0" err="1">
                <a:cs typeface="Arial" panose="020B0604020202020204" pitchFamily="34" charset="0"/>
              </a:rPr>
              <a:t>olds</a:t>
            </a:r>
            <a:r>
              <a:rPr lang="en-US" baseline="0">
                <a:cs typeface="Arial" panose="020B0604020202020204" pitchFamily="34" charset="0"/>
              </a:rPr>
              <a:t>, </a:t>
            </a:r>
          </a:p>
          <a:p>
            <a:pPr marL="176117" indent="-176117">
              <a:buFont typeface="Arial" panose="020B0604020202020204" pitchFamily="34" charset="0"/>
              <a:buChar char="•"/>
            </a:pPr>
            <a:r>
              <a:rPr lang="en-US" baseline="0">
                <a:cs typeface="Arial" panose="020B0604020202020204" pitchFamily="34" charset="0"/>
              </a:rPr>
              <a:t>12 to 18 year </a:t>
            </a:r>
            <a:r>
              <a:rPr lang="en-US" baseline="0" err="1">
                <a:cs typeface="Arial" panose="020B0604020202020204" pitchFamily="34" charset="0"/>
              </a:rPr>
              <a:t>olds</a:t>
            </a:r>
            <a:r>
              <a:rPr lang="en-US" baseline="0">
                <a:cs typeface="Arial" panose="020B0604020202020204" pitchFamily="34" charset="0"/>
              </a:rPr>
              <a:t> and </a:t>
            </a:r>
          </a:p>
          <a:p>
            <a:pPr marL="176117" indent="-176117">
              <a:buFont typeface="Arial" panose="020B0604020202020204" pitchFamily="34" charset="0"/>
              <a:buChar char="•"/>
            </a:pPr>
            <a:r>
              <a:rPr lang="en-US" baseline="0">
                <a:cs typeface="Arial" panose="020B0604020202020204" pitchFamily="34" charset="0"/>
              </a:rPr>
              <a:t>those 30+.  </a:t>
            </a:r>
          </a:p>
          <a:p>
            <a:endParaRPr lang="en-US">
              <a:cs typeface="Arial" panose="020B0604020202020204" pitchFamily="34" charset="0"/>
            </a:endParaRPr>
          </a:p>
          <a:p>
            <a:r>
              <a:rPr lang="en-US" baseline="0">
                <a:cs typeface="Arial" panose="020B0604020202020204" pitchFamily="34" charset="0"/>
              </a:rPr>
              <a:t>The bar colors represent ethnicities:</a:t>
            </a:r>
          </a:p>
          <a:p>
            <a:pPr marL="176117" indent="-176117">
              <a:buFont typeface="Arial" panose="020B0604020202020204" pitchFamily="34" charset="0"/>
              <a:buChar char="•"/>
            </a:pPr>
            <a:r>
              <a:rPr lang="en-US" baseline="0">
                <a:cs typeface="Arial" panose="020B0604020202020204" pitchFamily="34" charset="0"/>
              </a:rPr>
              <a:t>Green is Non-Hispanic White, </a:t>
            </a:r>
          </a:p>
          <a:p>
            <a:pPr marL="176117" indent="-176117">
              <a:buFont typeface="Arial" panose="020B0604020202020204" pitchFamily="34" charset="0"/>
              <a:buChar char="•"/>
            </a:pPr>
            <a:r>
              <a:rPr lang="en-US" baseline="0">
                <a:cs typeface="Arial" panose="020B0604020202020204" pitchFamily="34" charset="0"/>
              </a:rPr>
              <a:t>Dark Blue is Non-Hispanic Black, </a:t>
            </a:r>
          </a:p>
          <a:p>
            <a:pPr marL="176117" indent="-176117">
              <a:buFont typeface="Arial" panose="020B0604020202020204" pitchFamily="34" charset="0"/>
              <a:buChar char="•"/>
            </a:pPr>
            <a:r>
              <a:rPr lang="en-US" baseline="0">
                <a:cs typeface="Arial" panose="020B0604020202020204" pitchFamily="34" charset="0"/>
              </a:rPr>
              <a:t>Orange is Non-Hispanic Asian, and </a:t>
            </a:r>
          </a:p>
          <a:p>
            <a:pPr marL="176117" indent="-176117">
              <a:buFont typeface="Arial" panose="020B0604020202020204" pitchFamily="34" charset="0"/>
              <a:buChar char="•"/>
            </a:pPr>
            <a:r>
              <a:rPr lang="en-US" baseline="0">
                <a:cs typeface="Arial" panose="020B0604020202020204" pitchFamily="34" charset="0"/>
              </a:rPr>
              <a:t>Blue is Hispanic. </a:t>
            </a:r>
          </a:p>
          <a:p>
            <a:r>
              <a:rPr lang="en-US" baseline="0">
                <a:cs typeface="Arial" panose="020B0604020202020204" pitchFamily="34" charset="0"/>
              </a:rPr>
              <a:t>And the light blue lines above each graph indicate the recommended number of dairy servings for that age group.  </a:t>
            </a:r>
          </a:p>
          <a:p>
            <a:endParaRPr lang="en-US">
              <a:cs typeface="Arial" panose="020B0604020202020204" pitchFamily="34" charset="0"/>
            </a:endParaRPr>
          </a:p>
          <a:p>
            <a:r>
              <a:rPr lang="en-US" baseline="0">
                <a:cs typeface="Arial" panose="020B0604020202020204" pitchFamily="34" charset="0"/>
              </a:rPr>
              <a:t>What we see with dairy consumption is similar to the HEI scores, where consumption is closest to the recommendations early in life, but the gap in actual consumption compared to recommendations widens across childhood, adolescence and into adulthood.  And these graphs show clearly that </a:t>
            </a:r>
            <a:r>
              <a:rPr lang="en-US">
                <a:cs typeface="Arial" panose="020B0604020202020204" pitchFamily="34" charset="0"/>
              </a:rPr>
              <a:t>people of color – black children in particular -  are at significant risk of missing out on the important nutrients dairy foods provide and that puts them at risk of </a:t>
            </a:r>
            <a:r>
              <a:rPr lang="en-US">
                <a:ea typeface="Calibri" panose="020F0502020204030204" pitchFamily="34" charset="0"/>
                <a:cs typeface="Arial" panose="020B0604020202020204" pitchFamily="34" charset="0"/>
              </a:rPr>
              <a:t>not reaching their full growth and developmental potential.</a:t>
            </a:r>
            <a:r>
              <a:rPr lang="en-US" baseline="0">
                <a:ea typeface="Calibri" panose="020F0502020204030204" pitchFamily="34" charset="0"/>
                <a:cs typeface="Arial" panose="020B0604020202020204" pitchFamily="34" charset="0"/>
              </a:rPr>
              <a:t> </a:t>
            </a:r>
            <a:endParaRPr lang="en-US">
              <a:cs typeface="Arial" panose="020B0604020202020204" pitchFamily="34" charset="0"/>
            </a:endParaRPr>
          </a:p>
          <a:p>
            <a:r>
              <a:rPr lang="en-US" b="1">
                <a:cs typeface="Arial" panose="020B0604020202020204" pitchFamily="34" charset="0"/>
              </a:rPr>
              <a:t>Source:</a:t>
            </a:r>
            <a:r>
              <a:rPr lang="en-US">
                <a:cs typeface="Arial" panose="020B0604020202020204" pitchFamily="34" charset="0"/>
              </a:rPr>
              <a:t> NHANES</a:t>
            </a:r>
          </a:p>
          <a:p>
            <a:endParaRPr lang="en-US"/>
          </a:p>
        </p:txBody>
      </p:sp>
      <p:sp>
        <p:nvSpPr>
          <p:cNvPr id="4" name="Slide Number Placeholder 3"/>
          <p:cNvSpPr>
            <a:spLocks noGrp="1"/>
          </p:cNvSpPr>
          <p:nvPr>
            <p:ph type="sldNum" sz="quarter" idx="5"/>
          </p:nvPr>
        </p:nvSpPr>
        <p:spPr/>
        <p:txBody>
          <a:bodyPr/>
          <a:lstStyle/>
          <a:p>
            <a:pPr defTabSz="931774">
              <a:defRPr/>
            </a:pPr>
            <a:fld id="{17F831DE-68A2-1E47-A4BD-59A70663B77B}"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20827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t>To get a better understanding on the most compelling dairy topics for pediatricians and parents, National Dairy Council conducted qualitative research earlier this year and found the topics that rose to the top were:</a:t>
            </a:r>
          </a:p>
          <a:p>
            <a:pPr marL="174708" indent="-174708" defTabSz="931774">
              <a:buFont typeface="Arial" panose="020B0604020202020204" pitchFamily="34" charset="0"/>
              <a:buChar char="•"/>
              <a:defRPr/>
            </a:pPr>
            <a:r>
              <a:rPr lang="en-US"/>
              <a:t>Brain health</a:t>
            </a:r>
          </a:p>
          <a:p>
            <a:pPr marL="174708" indent="-174708" defTabSz="931774">
              <a:buFont typeface="Arial" panose="020B0604020202020204" pitchFamily="34" charset="0"/>
              <a:buChar char="•"/>
              <a:defRPr/>
            </a:pPr>
            <a:r>
              <a:rPr lang="en-US"/>
              <a:t>Bone health</a:t>
            </a:r>
          </a:p>
          <a:p>
            <a:pPr marL="174708" indent="-174708" defTabSz="931774">
              <a:buFont typeface="Arial" panose="020B0604020202020204" pitchFamily="34" charset="0"/>
              <a:buChar char="•"/>
              <a:defRPr/>
            </a:pPr>
            <a:r>
              <a:rPr lang="en-US"/>
              <a:t>Growth and development and </a:t>
            </a:r>
          </a:p>
          <a:p>
            <a:pPr marL="174708" indent="-174708" defTabSz="931774">
              <a:buFont typeface="Arial" panose="020B0604020202020204" pitchFamily="34" charset="0"/>
              <a:buChar char="•"/>
              <a:defRPr/>
            </a:pPr>
            <a:r>
              <a:rPr lang="en-US"/>
              <a:t>Overall health and immunity</a:t>
            </a:r>
          </a:p>
          <a:p>
            <a:endParaRPr lang="en-US"/>
          </a:p>
          <a:p>
            <a:r>
              <a:rPr lang="en-US"/>
              <a:t>The good news the nutrients in dairy foods deliver on these top topics.</a:t>
            </a:r>
          </a:p>
          <a:p>
            <a:endParaRPr lang="en-US"/>
          </a:p>
        </p:txBody>
      </p:sp>
      <p:sp>
        <p:nvSpPr>
          <p:cNvPr id="4" name="Slide Number Placeholder 3"/>
          <p:cNvSpPr>
            <a:spLocks noGrp="1"/>
          </p:cNvSpPr>
          <p:nvPr>
            <p:ph type="sldNum" sz="quarter" idx="5"/>
          </p:nvPr>
        </p:nvSpPr>
        <p:spPr/>
        <p:txBody>
          <a:bodyPr/>
          <a:lstStyle/>
          <a:p>
            <a:fld id="{E27AB56E-C2C1-49BC-823A-B6019687CB9A}" type="slidenum">
              <a:rPr lang="en-US" smtClean="0"/>
              <a:t>5</a:t>
            </a:fld>
            <a:endParaRPr lang="en-US"/>
          </a:p>
        </p:txBody>
      </p:sp>
    </p:spTree>
    <p:extLst>
      <p:ext uri="{BB962C8B-B14F-4D97-AF65-F5344CB8AC3E}">
        <p14:creationId xmlns:p14="http://schemas.microsoft.com/office/powerpoint/2010/main" val="36623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119063"/>
            <a:ext cx="3883025" cy="2184400"/>
          </a:xfrm>
        </p:spPr>
      </p:sp>
      <p:sp>
        <p:nvSpPr>
          <p:cNvPr id="3" name="Notes Placeholder 2"/>
          <p:cNvSpPr>
            <a:spLocks noGrp="1"/>
          </p:cNvSpPr>
          <p:nvPr>
            <p:ph type="body" idx="1"/>
          </p:nvPr>
        </p:nvSpPr>
        <p:spPr>
          <a:xfrm>
            <a:off x="195267" y="2303120"/>
            <a:ext cx="6619866" cy="6526847"/>
          </a:xfrm>
        </p:spPr>
        <p:txBody>
          <a:bodyPr/>
          <a:lstStyle/>
          <a:p>
            <a:pPr defTabSz="931774">
              <a:defRPr/>
            </a:pPr>
            <a:r>
              <a:rPr lang="en-US"/>
              <a:t>Dairy foods can be a nutrition solution for many families. Dollar for dollar, dairy foods are one of the most economical sources of nutrition.  And the good news is they come in several textures and varieties…..(next slide)</a:t>
            </a:r>
          </a:p>
          <a:p>
            <a:pPr defTabSz="931774">
              <a:defRPr/>
            </a:pPr>
            <a:endParaRPr lang="en-US"/>
          </a:p>
          <a:p>
            <a:r>
              <a:rPr lang="en-US" b="1"/>
              <a:t>---------------</a:t>
            </a:r>
            <a:endParaRPr lang="en-US"/>
          </a:p>
          <a:p>
            <a:r>
              <a:rPr lang="en-US" b="1"/>
              <a:t>Additional Information</a:t>
            </a:r>
          </a:p>
          <a:p>
            <a:endParaRPr lang="en-US"/>
          </a:p>
          <a:p>
            <a:r>
              <a:rPr lang="en-US"/>
              <a:t>According to the 2015-2020 Dietary Guidelines for Americans, there are 10 ”shortfall nutrients” that many Americans do not get enough of in their diets. Four of these nutrients – calcium, vitamin D, potassium and fiber – have been identified as “nutrients of public health concern” because their underconsumption has been linked to adverse health outcomes. This analysis of National Health and Nutrition Examination Survey data (NHANES 2011-2014) compared the cost of obtaining nutrients of public health concern from the various food groups to help identify cost- effective ways for Americans to move closer to healthy and sustainable eating patterns.</a:t>
            </a:r>
          </a:p>
          <a:p>
            <a:endParaRPr lang="en-US"/>
          </a:p>
          <a:p>
            <a:r>
              <a:rPr lang="en-US"/>
              <a:t>In fact, Milk and Dairy Foods were the least expensive source of calcium and vitamin D and the 3</a:t>
            </a:r>
            <a:r>
              <a:rPr lang="en-US" baseline="30000"/>
              <a:t>rd</a:t>
            </a:r>
            <a:r>
              <a:rPr lang="en-US"/>
              <a:t> least expensive source of potassium in children’s diets. Replacing milk or dairy foods with other foods results in higher costs to get the same nutrients. </a:t>
            </a:r>
          </a:p>
          <a:p>
            <a:endParaRPr lang="en-US" b="1"/>
          </a:p>
          <a:p>
            <a:r>
              <a:rPr lang="en-US" b="1"/>
              <a:t>Sources:</a:t>
            </a:r>
          </a:p>
          <a:p>
            <a:r>
              <a:rPr lang="en-US" b="1"/>
              <a:t>1. </a:t>
            </a:r>
            <a:r>
              <a:rPr lang="en-US"/>
              <a:t>A serving of milk costs, on average, $0.20 Based on U.S. average price of unflavored, branded and private label milk, 1 gal. Source: IRI Multi Outlet + Conv 2020, YTD ending 10-4-20] The majority of unflavored milk purchases in the U.S. cost about $0.18 per serving. IRI Multi Outlet + Conv 2020, YTD ending 10-4-20] Dollar for dollar, dairy foods are one of the most economical sources of nutrition. </a:t>
            </a:r>
          </a:p>
          <a:p>
            <a:r>
              <a:rPr lang="en-US"/>
              <a:t>2. </a:t>
            </a:r>
            <a:r>
              <a:rPr lang="en-US" err="1"/>
              <a:t>Drewnowski</a:t>
            </a:r>
            <a:r>
              <a:rPr lang="en-US"/>
              <a:t> A, et al. The contribution of milk and milk products to micronutrient density and affordability of the U.S. diet. J Am Coll </a:t>
            </a:r>
            <a:r>
              <a:rPr lang="en-US" err="1"/>
              <a:t>Nutr</a:t>
            </a:r>
            <a:r>
              <a:rPr lang="en-US"/>
              <a:t>. 2011;30(5 Suppl 1): p. 422S-8S.</a:t>
            </a:r>
          </a:p>
          <a:p>
            <a:r>
              <a:rPr lang="en-US"/>
              <a:t>3. Hess JM, Cifelli CJ, Agarwal S, </a:t>
            </a:r>
            <a:r>
              <a:rPr lang="en-US" err="1"/>
              <a:t>Fulgoni</a:t>
            </a:r>
            <a:r>
              <a:rPr lang="en-US"/>
              <a:t> VL 3rd. Comparing the cost of essential nutrients from different food sources in the American diet using NHANES 2011-2014. </a:t>
            </a:r>
            <a:r>
              <a:rPr lang="en-US" err="1"/>
              <a:t>Nutr</a:t>
            </a:r>
            <a:r>
              <a:rPr lang="en-US"/>
              <a:t> J. 2019;18(1):68.</a:t>
            </a:r>
          </a:p>
          <a:p>
            <a:endParaRPr lang="en-US" b="0"/>
          </a:p>
        </p:txBody>
      </p:sp>
      <p:sp>
        <p:nvSpPr>
          <p:cNvPr id="4" name="Slide Number Placeholder 3"/>
          <p:cNvSpPr>
            <a:spLocks noGrp="1"/>
          </p:cNvSpPr>
          <p:nvPr>
            <p:ph type="sldNum" sz="quarter" idx="5"/>
          </p:nvPr>
        </p:nvSpPr>
        <p:spPr/>
        <p:txBody>
          <a:bodyPr/>
          <a:lstStyle/>
          <a:p>
            <a:pPr defTabSz="465887">
              <a:defRPr/>
            </a:pPr>
            <a:fld id="{73CAFA35-F61E-490D-ABB3-7A9D12EBA58C}"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255093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8" y="123825"/>
            <a:ext cx="3732212" cy="2098675"/>
          </a:xfrm>
        </p:spPr>
      </p:sp>
      <p:sp>
        <p:nvSpPr>
          <p:cNvPr id="3" name="Notes Placeholder 2"/>
          <p:cNvSpPr>
            <a:spLocks noGrp="1"/>
          </p:cNvSpPr>
          <p:nvPr>
            <p:ph type="body" idx="1"/>
          </p:nvPr>
        </p:nvSpPr>
        <p:spPr>
          <a:xfrm>
            <a:off x="155890" y="2674307"/>
            <a:ext cx="6698620" cy="4666368"/>
          </a:xfrm>
        </p:spPr>
        <p:txBody>
          <a:bodyPr/>
          <a:lstStyle/>
          <a:p>
            <a:pPr defTabSz="931774">
              <a:defRPr/>
            </a:pPr>
            <a:r>
              <a:rPr lang="en-US">
                <a:solidFill>
                  <a:prstClr val="black"/>
                </a:solidFill>
              </a:rPr>
              <a:t>….Including lactose free. In addition, hard cheese and yogurt are great choices for people with lactose intolerance.  These are some easy tips for those with LI</a:t>
            </a:r>
          </a:p>
          <a:p>
            <a:pPr defTabSz="931774">
              <a:defRPr/>
            </a:pPr>
            <a:endParaRPr lang="en-US">
              <a:solidFill>
                <a:prstClr val="black"/>
              </a:solidFill>
            </a:endParaRPr>
          </a:p>
          <a:p>
            <a:pPr defTabSz="931774">
              <a:defRPr/>
            </a:pPr>
            <a:r>
              <a:rPr lang="en-US">
                <a:solidFill>
                  <a:prstClr val="black"/>
                </a:solidFill>
              </a:rPr>
              <a:t>So - aside from the 2% who may experience an actual milk protein allergy – there is something in the dairy case for everyone….so they can enjoy the benefits of dairy foods and there’s likely something even picky eaters will like. </a:t>
            </a:r>
            <a:endParaRPr lang="en-US">
              <a:cs typeface="Arial" panose="020B0604020202020204" pitchFamily="34" charset="0"/>
            </a:endParaRPr>
          </a:p>
          <a:p>
            <a:pPr lvl="0"/>
            <a:endParaRPr lang="en-US">
              <a:cs typeface="Arial" panose="020B0604020202020204" pitchFamily="34" charset="0"/>
            </a:endParaRPr>
          </a:p>
          <a:p>
            <a:r>
              <a:rPr lang="en-US" b="1">
                <a:cs typeface="Arial" panose="020B0604020202020204" pitchFamily="34" charset="0"/>
              </a:rPr>
              <a:t>Sources: </a:t>
            </a:r>
          </a:p>
          <a:p>
            <a:pPr marL="179463" indent="-179463">
              <a:buFont typeface="Arial" panose="020B0604020202020204" pitchFamily="34" charset="0"/>
              <a:buChar char="•"/>
            </a:pPr>
            <a:r>
              <a:rPr lang="en-US">
                <a:cs typeface="Arial" panose="020B0604020202020204" pitchFamily="34" charset="0"/>
              </a:rPr>
              <a:t>2013 Consensus Statement: https://www.usdairy.com/getmedia/5f2b01d0-9fda-4677-99ca-b4d69550dbc5/2013%20nma%20consensus%20report%20li%20and%20health%20disparities%20among%20african%20americans%20and%20hispanics.pdf.pdf.aspx</a:t>
            </a:r>
          </a:p>
          <a:p>
            <a:pPr marL="179463" indent="-179463">
              <a:buFont typeface="Arial" panose="020B0604020202020204" pitchFamily="34" charset="0"/>
              <a:buChar char="•"/>
            </a:pPr>
            <a:r>
              <a:rPr lang="en-US">
                <a:cs typeface="Arial" panose="020B0604020202020204" pitchFamily="34" charset="0"/>
              </a:rPr>
              <a:t>NDC Science Summary: Lactose Intolerance and Dairy Innovation: https://www.usdairy.com/getmedia/6e574c5d-9f03-48b3-af86-de68f9dd8035/Science-Summary-Dairy-Innovation-2021.pdf?ext=.pdf</a:t>
            </a:r>
          </a:p>
          <a:p>
            <a:pPr lv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defTabSz="469645">
              <a:defRPr/>
            </a:pPr>
            <a:fld id="{7B29AB7F-4CE2-534E-85B2-BE29D30A02BF}" type="slidenum">
              <a:rPr lang="en-US">
                <a:solidFill>
                  <a:prstClr val="black"/>
                </a:solidFill>
                <a:latin typeface="Calibri"/>
              </a:rPr>
              <a:pPr defTabSz="469645">
                <a:defRPr/>
              </a:pPr>
              <a:t>7</a:t>
            </a:fld>
            <a:endParaRPr lang="en-US">
              <a:solidFill>
                <a:prstClr val="black"/>
              </a:solidFill>
              <a:latin typeface="Calibri"/>
            </a:endParaRPr>
          </a:p>
        </p:txBody>
      </p:sp>
    </p:spTree>
    <p:extLst>
      <p:ext uri="{BB962C8B-B14F-4D97-AF65-F5344CB8AC3E}">
        <p14:creationId xmlns:p14="http://schemas.microsoft.com/office/powerpoint/2010/main" val="262055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resources to help you have conversations with the families you work with on these important topics. This information is available in English and Spanish as a family education handout, as well as a poster for your waiting rooms or exam rooms. </a:t>
            </a:r>
          </a:p>
          <a:p>
            <a:endParaRPr lang="en-US" dirty="0"/>
          </a:p>
          <a:p>
            <a:r>
              <a:rPr lang="en-US" dirty="0"/>
              <a:t>I’d like to share a little more information on the evidence supporting these four topics. </a:t>
            </a:r>
          </a:p>
          <a:p>
            <a:endParaRPr lang="en-US" dirty="0"/>
          </a:p>
          <a:p>
            <a:r>
              <a:rPr lang="en-US" dirty="0"/>
              <a:t>There is also a backgrounder you can refer with more detailed information and scientific resources and FAQs.</a:t>
            </a:r>
          </a:p>
        </p:txBody>
      </p:sp>
      <p:sp>
        <p:nvSpPr>
          <p:cNvPr id="4" name="Slide Number Placeholder 3"/>
          <p:cNvSpPr>
            <a:spLocks noGrp="1"/>
          </p:cNvSpPr>
          <p:nvPr>
            <p:ph type="sldNum" sz="quarter" idx="5"/>
          </p:nvPr>
        </p:nvSpPr>
        <p:spPr/>
        <p:txBody>
          <a:bodyPr/>
          <a:lstStyle/>
          <a:p>
            <a:fld id="{E27AB56E-C2C1-49BC-823A-B6019687CB9A}" type="slidenum">
              <a:rPr lang="en-US" smtClean="0"/>
              <a:t>8</a:t>
            </a:fld>
            <a:endParaRPr lang="en-US"/>
          </a:p>
        </p:txBody>
      </p:sp>
    </p:spTree>
    <p:extLst>
      <p:ext uri="{BB962C8B-B14F-4D97-AF65-F5344CB8AC3E}">
        <p14:creationId xmlns:p14="http://schemas.microsoft.com/office/powerpoint/2010/main" val="423750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Let’s jump into the evidence on for neurodevelopment. </a:t>
            </a:r>
          </a:p>
          <a:p>
            <a:endParaRPr lang="en-US"/>
          </a:p>
          <a:p>
            <a:r>
              <a:rPr lang="en-US"/>
              <a:t>Of course, there are several key components in neurodevelopment that affect lifelong health.  We have variable control over these components, but nutrition in the first 1000 days, is an area that we can support through education and resources. </a:t>
            </a:r>
          </a:p>
          <a:p>
            <a:endParaRPr lang="en-US" sz="1400"/>
          </a:p>
          <a:p>
            <a:r>
              <a:rPr lang="en-US" b="1"/>
              <a:t>Sources</a:t>
            </a:r>
          </a:p>
          <a:p>
            <a:pPr marL="285750" indent="-285750">
              <a:buFont typeface="Arial" panose="020B0604020202020204" pitchFamily="34" charset="0"/>
              <a:buChar char="•"/>
            </a:pPr>
            <a:r>
              <a:rPr lang="en-US"/>
              <a:t>DevelopingChild.Harvard.edu. </a:t>
            </a:r>
            <a:r>
              <a:rPr lang="en-US">
                <a:hlinkClick r:id="rId3">
                  <a:extLst>
                    <a:ext uri="{A12FA001-AC4F-418D-AE19-62706E023703}">
                      <ahyp:hlinkClr xmlns:ahyp="http://schemas.microsoft.com/office/drawing/2018/hyperlinkcolor" val="tx"/>
                    </a:ext>
                  </a:extLst>
                </a:hlinkClick>
              </a:rPr>
              <a:t>The Foundations of Lifelong Health Are Built in Early Childhood</a:t>
            </a:r>
            <a:r>
              <a:rPr lang="en-US"/>
              <a:t>. https://developingchild.harvard.edu/wp-content/uploads/2010/05/Foundations-of-Lifelong-Health.pdf</a:t>
            </a:r>
          </a:p>
          <a:p>
            <a:pPr marL="285750" indent="-285750">
              <a:buFont typeface="Arial" panose="020B0604020202020204" pitchFamily="34" charset="0"/>
              <a:buChar char="•"/>
            </a:pPr>
            <a:r>
              <a:rPr lang="en-US"/>
              <a:t>ThousdandDays.org. </a:t>
            </a:r>
            <a:r>
              <a:rPr lang="en-US">
                <a:hlinkClick r:id="rId4">
                  <a:extLst>
                    <a:ext uri="{A12FA001-AC4F-418D-AE19-62706E023703}">
                      <ahyp:hlinkClr xmlns:ahyp="http://schemas.microsoft.com/office/drawing/2018/hyperlinkcolor" val="tx"/>
                    </a:ext>
                  </a:extLst>
                </a:hlinkClick>
              </a:rPr>
              <a:t>The First 1,000 Days: Nourishing America's Future</a:t>
            </a:r>
            <a:r>
              <a:rPr lang="en-US"/>
              <a:t>. https://thousanddays.org/wp-content/uploads/1000Days-NourishingAmericasFuture-Report-FINAL-WEBVERSION-SINGLES.pdf</a:t>
            </a:r>
          </a:p>
          <a:p>
            <a:endParaRPr lang="en-US" b="1" i="1"/>
          </a:p>
        </p:txBody>
      </p:sp>
      <p:sp>
        <p:nvSpPr>
          <p:cNvPr id="4" name="Slide Number Placeholder 3"/>
          <p:cNvSpPr>
            <a:spLocks noGrp="1"/>
          </p:cNvSpPr>
          <p:nvPr>
            <p:ph type="sldNum" sz="quarter" idx="10"/>
          </p:nvPr>
        </p:nvSpPr>
        <p:spPr/>
        <p:txBody>
          <a:bodyPr/>
          <a:lstStyle/>
          <a:p>
            <a:fld id="{16F434A1-F2E7-4CC0-B19D-516CD1427CCA}" type="slidenum">
              <a:rPr lang="en-US" smtClean="0"/>
              <a:t>9</a:t>
            </a:fld>
            <a:endParaRPr lang="en-US"/>
          </a:p>
        </p:txBody>
      </p:sp>
    </p:spTree>
    <p:extLst>
      <p:ext uri="{BB962C8B-B14F-4D97-AF65-F5344CB8AC3E}">
        <p14:creationId xmlns:p14="http://schemas.microsoft.com/office/powerpoint/2010/main" val="1887301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0" y="0"/>
            <a:ext cx="12192000" cy="6858000"/>
          </a:xfrm>
        </p:spPr>
        <p:txBody>
          <a:bodyPr bIns="1554480" anchor="ctr" anchorCtr="0"/>
          <a:lstStyle>
            <a:lvl1pPr algn="ctr">
              <a:defRPr>
                <a:solidFill>
                  <a:schemeClr val="bg1"/>
                </a:solidFill>
              </a:defRPr>
            </a:lvl1pPr>
          </a:lstStyle>
          <a:p>
            <a:r>
              <a:rPr lang="en-US"/>
              <a:t>click photo placeholder icon, select image</a:t>
            </a:r>
          </a:p>
        </p:txBody>
      </p:sp>
      <p:sp>
        <p:nvSpPr>
          <p:cNvPr id="2" name="Title 1"/>
          <p:cNvSpPr>
            <a:spLocks noGrp="1"/>
          </p:cNvSpPr>
          <p:nvPr>
            <p:ph type="ctrTitle"/>
          </p:nvPr>
        </p:nvSpPr>
        <p:spPr>
          <a:xfrm>
            <a:off x="496888" y="3091546"/>
            <a:ext cx="7427912" cy="2387600"/>
          </a:xfrm>
        </p:spPr>
        <p:txBody>
          <a:bodyPr anchor="b" anchorCtr="0"/>
          <a:lstStyle>
            <a:lvl1pPr algn="l">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496888" y="5571221"/>
            <a:ext cx="7427912" cy="349476"/>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D7E01BD4-29FF-2247-8A32-04FE39987C38}"/>
              </a:ext>
            </a:extLst>
          </p:cNvPr>
          <p:cNvSpPr>
            <a:spLocks noGrp="1"/>
          </p:cNvSpPr>
          <p:nvPr>
            <p:ph type="dt" sz="half" idx="14"/>
          </p:nvPr>
        </p:nvSpPr>
        <p:spPr/>
        <p:txBody>
          <a:bodyPr/>
          <a:lstStyle>
            <a:lvl1pPr>
              <a:defRPr>
                <a:solidFill>
                  <a:schemeClr val="bg1"/>
                </a:solidFill>
              </a:defRPr>
            </a:lvl1pPr>
          </a:lstStyle>
          <a:p>
            <a:fld id="{31E5F04E-7DFD-BF49-ACC9-83D433AC3F25}" type="datetimeFigureOut">
              <a:rPr lang="en-US" smtClean="0"/>
              <a:pPr/>
              <a:t>5/16/2023</a:t>
            </a:fld>
            <a:endParaRPr lang="en-US"/>
          </a:p>
        </p:txBody>
      </p:sp>
      <p:sp>
        <p:nvSpPr>
          <p:cNvPr id="10" name="Footer Placeholder 9">
            <a:extLst>
              <a:ext uri="{FF2B5EF4-FFF2-40B4-BE49-F238E27FC236}">
                <a16:creationId xmlns:a16="http://schemas.microsoft.com/office/drawing/2014/main" id="{E28F23C9-1693-3343-B8D3-0927736DA3C8}"/>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1" name="Slide Number Placeholder 10">
            <a:extLst>
              <a:ext uri="{FF2B5EF4-FFF2-40B4-BE49-F238E27FC236}">
                <a16:creationId xmlns:a16="http://schemas.microsoft.com/office/drawing/2014/main" id="{63B5C885-D267-FE4E-A52D-42169A174BD0}"/>
              </a:ext>
            </a:extLst>
          </p:cNvPr>
          <p:cNvSpPr>
            <a:spLocks noGrp="1"/>
          </p:cNvSpPr>
          <p:nvPr>
            <p:ph type="sldNum" sz="quarter" idx="16"/>
          </p:nvPr>
        </p:nvSpPr>
        <p:spPr/>
        <p:txBody>
          <a:bodyPr/>
          <a:lstStyle>
            <a:lvl1pPr>
              <a:defRPr>
                <a:solidFill>
                  <a:schemeClr val="bg1"/>
                </a:solidFill>
              </a:defRPr>
            </a:lvl1pPr>
          </a:lstStyle>
          <a:p>
            <a:fld id="{A82C3BC0-3EBF-3C4C-A3D8-795624EBC6AA}" type="slidenum">
              <a:rPr lang="en-US" smtClean="0"/>
              <a:pPr/>
              <a:t>‹#›</a:t>
            </a:fld>
            <a:endParaRPr lang="en-US"/>
          </a:p>
        </p:txBody>
      </p:sp>
      <p:pic>
        <p:nvPicPr>
          <p:cNvPr id="12" name="Picture 6">
            <a:extLst>
              <a:ext uri="{FF2B5EF4-FFF2-40B4-BE49-F238E27FC236}">
                <a16:creationId xmlns:a16="http://schemas.microsoft.com/office/drawing/2014/main" id="{62A6DBBF-8265-1F49-8126-622EA2780DC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2182" y="547513"/>
            <a:ext cx="1503624" cy="653214"/>
          </a:xfrm>
          <a:prstGeom prst="rect">
            <a:avLst/>
          </a:prstGeom>
        </p:spPr>
      </p:pic>
    </p:spTree>
    <p:extLst>
      <p:ext uri="{BB962C8B-B14F-4D97-AF65-F5344CB8AC3E}">
        <p14:creationId xmlns:p14="http://schemas.microsoft.com/office/powerpoint/2010/main" val="219937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er + Three-column 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6888" y="1772233"/>
            <a:ext cx="3390902"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fld id="{31E5F04E-7DFD-BF49-ACC9-83D433AC3F25}" type="datetimeFigureOut">
              <a:rPr lang="en-US" smtClean="0"/>
              <a:pPr/>
              <a:t>5/16/2023</a:t>
            </a:fld>
            <a:endParaRPr lang="en-US"/>
          </a:p>
        </p:txBody>
      </p:sp>
      <p:sp>
        <p:nvSpPr>
          <p:cNvPr id="5" name="Footer Placeholder 4"/>
          <p:cNvSpPr>
            <a:spLocks noGrp="1"/>
          </p:cNvSpPr>
          <p:nvPr>
            <p:ph type="ftr" sz="quarter" idx="11"/>
          </p:nvPr>
        </p:nvSpPr>
        <p:spPr>
          <a:xfrm>
            <a:off x="1850570" y="6236607"/>
            <a:ext cx="8414659"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A82C3BC0-3EBF-3C4C-A3D8-795624EBC6AA}" type="slidenum">
              <a:rPr lang="en-US" smtClean="0"/>
              <a:pPr/>
              <a:t>‹#›</a:t>
            </a:fld>
            <a:endParaRPr lang="en-US"/>
          </a:p>
        </p:txBody>
      </p:sp>
      <p:sp>
        <p:nvSpPr>
          <p:cNvPr id="7" name="Content Placeholder 2"/>
          <p:cNvSpPr>
            <a:spLocks noGrp="1"/>
          </p:cNvSpPr>
          <p:nvPr>
            <p:ph idx="13"/>
          </p:nvPr>
        </p:nvSpPr>
        <p:spPr>
          <a:xfrm>
            <a:off x="4400549" y="1772233"/>
            <a:ext cx="3390902"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p:nvPr>
        </p:nvSpPr>
        <p:spPr>
          <a:xfrm>
            <a:off x="8288339" y="1772233"/>
            <a:ext cx="3390902"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4">
            <a:extLst>
              <a:ext uri="{FF2B5EF4-FFF2-40B4-BE49-F238E27FC236}">
                <a16:creationId xmlns:a16="http://schemas.microsoft.com/office/drawing/2014/main" id="{36B3797A-DEFD-AF48-B873-4ABCCDD5D6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
        <p:nvSpPr>
          <p:cNvPr id="8" name="Rectangle 7">
            <a:extLst>
              <a:ext uri="{FF2B5EF4-FFF2-40B4-BE49-F238E27FC236}">
                <a16:creationId xmlns:a16="http://schemas.microsoft.com/office/drawing/2014/main" id="{127B8A4D-A27E-C6D9-B11F-FE1FF6219FB4}"/>
              </a:ext>
            </a:extLst>
          </p:cNvPr>
          <p:cNvSpPr/>
          <p:nvPr userDrawn="1"/>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293565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Subhead + Three-column 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6889" y="1772233"/>
            <a:ext cx="3390902"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p:nvPr>
        </p:nvSpPr>
        <p:spPr>
          <a:xfrm>
            <a:off x="4397557" y="1772233"/>
            <a:ext cx="340677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8288339" y="1772233"/>
            <a:ext cx="340677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26C7C83B-CEAA-B449-8F73-836F12D97BC5}"/>
              </a:ext>
            </a:extLst>
          </p:cNvPr>
          <p:cNvSpPr>
            <a:spLocks noGrp="1"/>
          </p:cNvSpPr>
          <p:nvPr>
            <p:ph type="body" sz="quarter" idx="13"/>
          </p:nvPr>
        </p:nvSpPr>
        <p:spPr>
          <a:xfrm>
            <a:off x="496888" y="811741"/>
            <a:ext cx="9768341" cy="327025"/>
          </a:xfrm>
        </p:spPr>
        <p:txBody>
          <a:bodyPr/>
          <a:lstStyle>
            <a:lvl1pPr>
              <a:defRPr sz="1200" b="0" cap="all" baseline="0">
                <a:solidFill>
                  <a:schemeClr val="accent3"/>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5AE6DBB1-E511-2948-B7A4-2D2F476B6600}"/>
              </a:ext>
            </a:extLst>
          </p:cNvPr>
          <p:cNvSpPr>
            <a:spLocks noGrp="1"/>
          </p:cNvSpPr>
          <p:nvPr>
            <p:ph type="dt" sz="half" idx="16"/>
          </p:nvPr>
        </p:nvSpPr>
        <p:spPr/>
        <p:txBody>
          <a:bodyPr/>
          <a:lstStyle/>
          <a:p>
            <a:fld id="{31E5F04E-7DFD-BF49-ACC9-83D433AC3F25}" type="datetimeFigureOut">
              <a:rPr lang="en-US" smtClean="0"/>
              <a:pPr/>
              <a:t>5/16/2023</a:t>
            </a:fld>
            <a:endParaRPr lang="en-US"/>
          </a:p>
        </p:txBody>
      </p:sp>
      <p:sp>
        <p:nvSpPr>
          <p:cNvPr id="8" name="Footer Placeholder 7">
            <a:extLst>
              <a:ext uri="{FF2B5EF4-FFF2-40B4-BE49-F238E27FC236}">
                <a16:creationId xmlns:a16="http://schemas.microsoft.com/office/drawing/2014/main" id="{2E1DD2B8-B464-9F4E-B347-DAFD7EC6053E}"/>
              </a:ext>
            </a:extLst>
          </p:cNvPr>
          <p:cNvSpPr>
            <a:spLocks noGrp="1"/>
          </p:cNvSpPr>
          <p:nvPr>
            <p:ph type="ftr" sz="quarter" idx="17"/>
          </p:nvPr>
        </p:nvSpPr>
        <p:spPr/>
        <p:txBody>
          <a:bodyPr/>
          <a:lstStyle/>
          <a:p>
            <a:endParaRPr lang="en-US"/>
          </a:p>
        </p:txBody>
      </p:sp>
      <p:sp>
        <p:nvSpPr>
          <p:cNvPr id="9" name="Slide Number Placeholder 8">
            <a:extLst>
              <a:ext uri="{FF2B5EF4-FFF2-40B4-BE49-F238E27FC236}">
                <a16:creationId xmlns:a16="http://schemas.microsoft.com/office/drawing/2014/main" id="{EB4123DF-3E0D-144C-8ED9-56ABB86F689B}"/>
              </a:ext>
            </a:extLst>
          </p:cNvPr>
          <p:cNvSpPr>
            <a:spLocks noGrp="1"/>
          </p:cNvSpPr>
          <p:nvPr>
            <p:ph type="sldNum" sz="quarter" idx="18"/>
          </p:nvPr>
        </p:nvSpPr>
        <p:spPr/>
        <p:txBody>
          <a:bodyPr/>
          <a:lstStyle/>
          <a:p>
            <a:fld id="{A82C3BC0-3EBF-3C4C-A3D8-795624EBC6AA}" type="slidenum">
              <a:rPr lang="en-US" smtClean="0"/>
              <a:pPr/>
              <a:t>‹#›</a:t>
            </a:fld>
            <a:endParaRPr lang="en-US"/>
          </a:p>
        </p:txBody>
      </p:sp>
      <p:pic>
        <p:nvPicPr>
          <p:cNvPr id="15" name="Picture 4">
            <a:extLst>
              <a:ext uri="{FF2B5EF4-FFF2-40B4-BE49-F238E27FC236}">
                <a16:creationId xmlns:a16="http://schemas.microsoft.com/office/drawing/2014/main" id="{0F3256C9-45B7-0F4E-BD04-778B6BD4FF0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
        <p:nvSpPr>
          <p:cNvPr id="4" name="Rectangle 3">
            <a:extLst>
              <a:ext uri="{FF2B5EF4-FFF2-40B4-BE49-F238E27FC236}">
                <a16:creationId xmlns:a16="http://schemas.microsoft.com/office/drawing/2014/main" id="{550A55DD-6DC5-5D2B-3DF6-6A3C13187DD2}"/>
              </a:ext>
            </a:extLst>
          </p:cNvPr>
          <p:cNvSpPr/>
          <p:nvPr userDrawn="1"/>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93066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 Header + Subhead + Three-column Body">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9" y="1772233"/>
            <a:ext cx="3390902"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p:nvPr>
        </p:nvSpPr>
        <p:spPr>
          <a:xfrm>
            <a:off x="4397557" y="1772233"/>
            <a:ext cx="340677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8288339" y="1772233"/>
            <a:ext cx="340677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1D95EA8D-0092-D746-A3DC-5CEE3365C1FF}"/>
              </a:ext>
            </a:extLst>
          </p:cNvPr>
          <p:cNvSpPr>
            <a:spLocks noGrp="1"/>
          </p:cNvSpPr>
          <p:nvPr>
            <p:ph type="body" sz="quarter" idx="13"/>
          </p:nvPr>
        </p:nvSpPr>
        <p:spPr>
          <a:xfrm>
            <a:off x="496888" y="1095470"/>
            <a:ext cx="9768341" cy="327025"/>
          </a:xfrm>
        </p:spPr>
        <p:txBody>
          <a:bodyPr/>
          <a:lstStyle>
            <a:lvl1pPr>
              <a:defRPr sz="1200" b="0" cap="all" baseline="0">
                <a:solidFill>
                  <a:schemeClr val="accent3"/>
                </a:solidFill>
              </a:defRPr>
            </a:lvl1pPr>
          </a:lstStyle>
          <a:p>
            <a:pPr lvl="0"/>
            <a:r>
              <a:rPr lang="en-US"/>
              <a:t>Click to edit Master text styles</a:t>
            </a:r>
          </a:p>
        </p:txBody>
      </p:sp>
      <p:sp>
        <p:nvSpPr>
          <p:cNvPr id="7" name="Title 6">
            <a:extLst>
              <a:ext uri="{FF2B5EF4-FFF2-40B4-BE49-F238E27FC236}">
                <a16:creationId xmlns:a16="http://schemas.microsoft.com/office/drawing/2014/main" id="{B83E0495-2C2B-DF44-9F31-91A28A1D49AC}"/>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D92B92FC-3A2C-8B40-8267-4B14B3C3370A}"/>
              </a:ext>
            </a:extLst>
          </p:cNvPr>
          <p:cNvSpPr>
            <a:spLocks noGrp="1"/>
          </p:cNvSpPr>
          <p:nvPr>
            <p:ph type="dt" sz="half" idx="16"/>
          </p:nvPr>
        </p:nvSpPr>
        <p:spPr/>
        <p:txBody>
          <a:bodyPr/>
          <a:lstStyle/>
          <a:p>
            <a:fld id="{31E5F04E-7DFD-BF49-ACC9-83D433AC3F25}" type="datetimeFigureOut">
              <a:rPr lang="en-US" smtClean="0"/>
              <a:pPr/>
              <a:t>5/16/2023</a:t>
            </a:fld>
            <a:endParaRPr lang="en-US"/>
          </a:p>
        </p:txBody>
      </p:sp>
      <p:sp>
        <p:nvSpPr>
          <p:cNvPr id="8" name="Footer Placeholder 7">
            <a:extLst>
              <a:ext uri="{FF2B5EF4-FFF2-40B4-BE49-F238E27FC236}">
                <a16:creationId xmlns:a16="http://schemas.microsoft.com/office/drawing/2014/main" id="{BB987698-6E9A-DA4C-B48C-9242287A0F24}"/>
              </a:ext>
            </a:extLst>
          </p:cNvPr>
          <p:cNvSpPr>
            <a:spLocks noGrp="1"/>
          </p:cNvSpPr>
          <p:nvPr>
            <p:ph type="ftr" sz="quarter" idx="17"/>
          </p:nvPr>
        </p:nvSpPr>
        <p:spPr/>
        <p:txBody>
          <a:bodyPr/>
          <a:lstStyle/>
          <a:p>
            <a:endParaRPr lang="en-US"/>
          </a:p>
        </p:txBody>
      </p:sp>
      <p:sp>
        <p:nvSpPr>
          <p:cNvPr id="9" name="Slide Number Placeholder 8">
            <a:extLst>
              <a:ext uri="{FF2B5EF4-FFF2-40B4-BE49-F238E27FC236}">
                <a16:creationId xmlns:a16="http://schemas.microsoft.com/office/drawing/2014/main" id="{D77C1807-C568-DA44-A654-A1C15229E632}"/>
              </a:ext>
            </a:extLst>
          </p:cNvPr>
          <p:cNvSpPr>
            <a:spLocks noGrp="1"/>
          </p:cNvSpPr>
          <p:nvPr>
            <p:ph type="sldNum" sz="quarter" idx="18"/>
          </p:nvPr>
        </p:nvSpPr>
        <p:spPr/>
        <p:txBody>
          <a:bodyPr/>
          <a:lstStyle/>
          <a:p>
            <a:fld id="{A82C3BC0-3EBF-3C4C-A3D8-795624EBC6AA}" type="slidenum">
              <a:rPr lang="en-US" smtClean="0"/>
              <a:pPr/>
              <a:t>‹#›</a:t>
            </a:fld>
            <a:endParaRPr lang="en-US"/>
          </a:p>
        </p:txBody>
      </p:sp>
      <p:pic>
        <p:nvPicPr>
          <p:cNvPr id="15" name="Picture 4">
            <a:extLst>
              <a:ext uri="{FF2B5EF4-FFF2-40B4-BE49-F238E27FC236}">
                <a16:creationId xmlns:a16="http://schemas.microsoft.com/office/drawing/2014/main" id="{0A3D365B-5BE5-2441-B92B-A891F7C1BB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
        <p:nvSpPr>
          <p:cNvPr id="4" name="Rectangle 3">
            <a:extLst>
              <a:ext uri="{FF2B5EF4-FFF2-40B4-BE49-F238E27FC236}">
                <a16:creationId xmlns:a16="http://schemas.microsoft.com/office/drawing/2014/main" id="{ADFDC43F-6401-DDF4-2D38-1E278D51747E}"/>
              </a:ext>
            </a:extLst>
          </p:cNvPr>
          <p:cNvSpPr/>
          <p:nvPr userDrawn="1"/>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31972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450D939F-8EB0-EC42-9C89-16BCE5CC9748}"/>
              </a:ext>
            </a:extLst>
          </p:cNvPr>
          <p:cNvSpPr/>
          <p:nvPr userDrawn="1"/>
        </p:nvSpPr>
        <p:spPr>
          <a:xfrm>
            <a:off x="0" y="6772060"/>
            <a:ext cx="12192000" cy="85940"/>
          </a:xfrm>
          <a:prstGeom prst="rect">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
        <p:nvSpPr>
          <p:cNvPr id="8" name="Date Placeholder 7">
            <a:extLst>
              <a:ext uri="{FF2B5EF4-FFF2-40B4-BE49-F238E27FC236}">
                <a16:creationId xmlns:a16="http://schemas.microsoft.com/office/drawing/2014/main" id="{94857D88-9350-7C4E-B7C4-300555C84F8F}"/>
              </a:ext>
            </a:extLst>
          </p:cNvPr>
          <p:cNvSpPr>
            <a:spLocks noGrp="1"/>
          </p:cNvSpPr>
          <p:nvPr>
            <p:ph type="dt" sz="half" idx="10"/>
          </p:nvPr>
        </p:nvSpPr>
        <p:spPr/>
        <p:txBody>
          <a:bodyPr/>
          <a:lstStyle/>
          <a:p>
            <a:fld id="{31E5F04E-7DFD-BF49-ACC9-83D433AC3F25}" type="datetimeFigureOut">
              <a:rPr lang="en-US" smtClean="0"/>
              <a:pPr/>
              <a:t>5/16/2023</a:t>
            </a:fld>
            <a:endParaRPr lang="en-US"/>
          </a:p>
        </p:txBody>
      </p:sp>
      <p:sp>
        <p:nvSpPr>
          <p:cNvPr id="9" name="Footer Placeholder 8">
            <a:extLst>
              <a:ext uri="{FF2B5EF4-FFF2-40B4-BE49-F238E27FC236}">
                <a16:creationId xmlns:a16="http://schemas.microsoft.com/office/drawing/2014/main" id="{19FBA1BD-C9A9-E14E-8464-A4AE890CC905}"/>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31071B44-FE38-D748-82DA-ACB352C608C7}"/>
              </a:ext>
            </a:extLst>
          </p:cNvPr>
          <p:cNvSpPr>
            <a:spLocks noGrp="1"/>
          </p:cNvSpPr>
          <p:nvPr>
            <p:ph type="sldNum" sz="quarter" idx="12"/>
          </p:nvPr>
        </p:nvSpPr>
        <p:spPr/>
        <p:txBody>
          <a:bodyPr/>
          <a:lstStyle/>
          <a:p>
            <a:fld id="{A82C3BC0-3EBF-3C4C-A3D8-795624EBC6AA}" type="slidenum">
              <a:rPr lang="en-US" smtClean="0"/>
              <a:pPr/>
              <a:t>‹#›</a:t>
            </a:fld>
            <a:endParaRPr lang="en-US"/>
          </a:p>
        </p:txBody>
      </p:sp>
      <p:pic>
        <p:nvPicPr>
          <p:cNvPr id="11" name="Picture 4">
            <a:extLst>
              <a:ext uri="{FF2B5EF4-FFF2-40B4-BE49-F238E27FC236}">
                <a16:creationId xmlns:a16="http://schemas.microsoft.com/office/drawing/2014/main" id="{6CAA040B-69C3-444D-960C-65FC5C241AB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Tree>
    <p:extLst>
      <p:ext uri="{BB962C8B-B14F-4D97-AF65-F5344CB8AC3E}">
        <p14:creationId xmlns:p14="http://schemas.microsoft.com/office/powerpoint/2010/main" val="238739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CA56F9-3C8B-1E4E-80D6-EF7400F547A3}"/>
              </a:ext>
            </a:extLst>
          </p:cNvPr>
          <p:cNvSpPr>
            <a:spLocks noGrp="1"/>
          </p:cNvSpPr>
          <p:nvPr>
            <p:ph type="dt" sz="half" idx="10"/>
          </p:nvPr>
        </p:nvSpPr>
        <p:spPr/>
        <p:txBody>
          <a:bodyPr/>
          <a:lstStyle/>
          <a:p>
            <a:fld id="{31E5F04E-7DFD-BF49-ACC9-83D433AC3F25}" type="datetimeFigureOut">
              <a:rPr lang="en-US" smtClean="0"/>
              <a:pPr/>
              <a:t>5/16/2023</a:t>
            </a:fld>
            <a:endParaRPr lang="en-US"/>
          </a:p>
        </p:txBody>
      </p:sp>
      <p:sp>
        <p:nvSpPr>
          <p:cNvPr id="6" name="Footer Placeholder 5">
            <a:extLst>
              <a:ext uri="{FF2B5EF4-FFF2-40B4-BE49-F238E27FC236}">
                <a16:creationId xmlns:a16="http://schemas.microsoft.com/office/drawing/2014/main" id="{429F2A73-B2A9-5844-AE4C-E33AB59EF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99A44-2080-B04E-AF23-A38EC2BB443C}"/>
              </a:ext>
            </a:extLst>
          </p:cNvPr>
          <p:cNvSpPr>
            <a:spLocks noGrp="1"/>
          </p:cNvSpPr>
          <p:nvPr>
            <p:ph type="sldNum" sz="quarter" idx="12"/>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21382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12192000" cy="6858000"/>
          </a:xfrm>
        </p:spPr>
        <p:txBody>
          <a:bodyPr tIns="0" bIns="1554480" anchor="ctr" anchorCtr="0"/>
          <a:lstStyle>
            <a:lvl1pPr algn="ctr">
              <a:defRPr>
                <a:solidFill>
                  <a:schemeClr val="bg1"/>
                </a:solidFill>
              </a:defRPr>
            </a:lvl1pPr>
          </a:lstStyle>
          <a:p>
            <a:r>
              <a:rPr lang="en-US"/>
              <a:t>click photo placeholder icon, select image</a:t>
            </a:r>
          </a:p>
        </p:txBody>
      </p:sp>
      <p:sp>
        <p:nvSpPr>
          <p:cNvPr id="2" name="Title 1"/>
          <p:cNvSpPr>
            <a:spLocks noGrp="1"/>
          </p:cNvSpPr>
          <p:nvPr>
            <p:ph type="title" hasCustomPrompt="1"/>
          </p:nvPr>
        </p:nvSpPr>
        <p:spPr>
          <a:xfrm>
            <a:off x="496887" y="4191003"/>
            <a:ext cx="5022169" cy="850446"/>
          </a:xfrm>
        </p:spPr>
        <p:txBody>
          <a:bodyPr anchor="b"/>
          <a:lstStyle>
            <a:lvl1pPr>
              <a:defRPr sz="3200" baseline="0">
                <a:solidFill>
                  <a:schemeClr val="bg1"/>
                </a:solidFill>
              </a:defRPr>
            </a:lvl1pPr>
          </a:lstStyle>
          <a:p>
            <a:r>
              <a:rPr lang="en-US"/>
              <a:t>Divider Title Here</a:t>
            </a:r>
          </a:p>
        </p:txBody>
      </p:sp>
      <p:sp>
        <p:nvSpPr>
          <p:cNvPr id="3" name="Text Placeholder 2"/>
          <p:cNvSpPr>
            <a:spLocks noGrp="1"/>
          </p:cNvSpPr>
          <p:nvPr>
            <p:ph type="body" idx="1" hasCustomPrompt="1"/>
          </p:nvPr>
        </p:nvSpPr>
        <p:spPr>
          <a:xfrm>
            <a:off x="496887" y="5068437"/>
            <a:ext cx="5022169" cy="352651"/>
          </a:xfrm>
        </p:spPr>
        <p:txBody>
          <a:bodyPr/>
          <a:lstStyle>
            <a:lvl1pPr marL="0" indent="0">
              <a:buNone/>
              <a:defRPr sz="1600" cap="all"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 if you need it </a:t>
            </a:r>
          </a:p>
        </p:txBody>
      </p:sp>
      <p:sp>
        <p:nvSpPr>
          <p:cNvPr id="8" name="Date Placeholder 7">
            <a:extLst>
              <a:ext uri="{FF2B5EF4-FFF2-40B4-BE49-F238E27FC236}">
                <a16:creationId xmlns:a16="http://schemas.microsoft.com/office/drawing/2014/main" id="{C532CC45-9EE0-C24F-8FB0-AC82DC62F4FF}"/>
              </a:ext>
            </a:extLst>
          </p:cNvPr>
          <p:cNvSpPr>
            <a:spLocks noGrp="1"/>
          </p:cNvSpPr>
          <p:nvPr>
            <p:ph type="dt" sz="half" idx="14"/>
          </p:nvPr>
        </p:nvSpPr>
        <p:spPr/>
        <p:txBody>
          <a:bodyPr/>
          <a:lstStyle>
            <a:lvl1pPr>
              <a:defRPr>
                <a:solidFill>
                  <a:schemeClr val="bg1"/>
                </a:solidFill>
              </a:defRPr>
            </a:lvl1pPr>
          </a:lstStyle>
          <a:p>
            <a:fld id="{31E5F04E-7DFD-BF49-ACC9-83D433AC3F25}" type="datetimeFigureOut">
              <a:rPr lang="en-US" smtClean="0"/>
              <a:pPr/>
              <a:t>5/16/2023</a:t>
            </a:fld>
            <a:endParaRPr lang="en-US"/>
          </a:p>
        </p:txBody>
      </p:sp>
      <p:sp>
        <p:nvSpPr>
          <p:cNvPr id="9" name="Footer Placeholder 8">
            <a:extLst>
              <a:ext uri="{FF2B5EF4-FFF2-40B4-BE49-F238E27FC236}">
                <a16:creationId xmlns:a16="http://schemas.microsoft.com/office/drawing/2014/main" id="{324B3AB5-5625-8344-BFF9-BAD651B6D9B6}"/>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51D03072-7B40-C244-A073-A6FED217F74B}"/>
              </a:ext>
            </a:extLst>
          </p:cNvPr>
          <p:cNvSpPr>
            <a:spLocks noGrp="1"/>
          </p:cNvSpPr>
          <p:nvPr>
            <p:ph type="sldNum" sz="quarter" idx="16"/>
          </p:nvPr>
        </p:nvSpPr>
        <p:spPr/>
        <p:txBody>
          <a:bodyPr/>
          <a:lstStyle>
            <a:lvl1pPr>
              <a:defRPr>
                <a:solidFill>
                  <a:schemeClr val="bg1"/>
                </a:solidFill>
              </a:defRPr>
            </a:lvl1pPr>
          </a:lstStyle>
          <a:p>
            <a:fld id="{A82C3BC0-3EBF-3C4C-A3D8-795624EBC6AA}" type="slidenum">
              <a:rPr lang="en-US" smtClean="0"/>
              <a:pPr/>
              <a:t>‹#›</a:t>
            </a:fld>
            <a:endParaRPr lang="en-US"/>
          </a:p>
        </p:txBody>
      </p:sp>
      <p:pic>
        <p:nvPicPr>
          <p:cNvPr id="12" name="Picture 4">
            <a:extLst>
              <a:ext uri="{FF2B5EF4-FFF2-40B4-BE49-F238E27FC236}">
                <a16:creationId xmlns:a16="http://schemas.microsoft.com/office/drawing/2014/main" id="{F2A838E7-A95C-F14E-B881-F31E2CF7620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Tree>
    <p:extLst>
      <p:ext uri="{BB962C8B-B14F-4D97-AF65-F5344CB8AC3E}">
        <p14:creationId xmlns:p14="http://schemas.microsoft.com/office/powerpoint/2010/main" val="107612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pactful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8" y="1363661"/>
            <a:ext cx="9768341" cy="4351338"/>
          </a:xfrm>
        </p:spPr>
        <p:txBody>
          <a:bodyPr anchor="b" anchorCtr="0"/>
          <a:lstStyle>
            <a:lvl1pPr>
              <a:defRPr sz="1600" cap="all" baseline="0">
                <a:solidFill>
                  <a:schemeClr val="bg1"/>
                </a:solidFill>
              </a:defRPr>
            </a:lvl1pPr>
            <a:lvl2pPr marL="6350" indent="0">
              <a:spcBef>
                <a:spcPts val="0"/>
              </a:spcBef>
              <a:buNone/>
              <a:defRPr sz="5400" b="1">
                <a:solidFill>
                  <a:schemeClr val="bg1"/>
                </a:solidFill>
              </a:defRPr>
            </a:lvl2pPr>
            <a:lvl3pPr marL="173038" indent="-163513">
              <a:tabLst/>
              <a:defRPr sz="1800">
                <a:solidFill>
                  <a:schemeClr val="bg1"/>
                </a:solidFill>
              </a:defRPr>
            </a:lvl3pPr>
            <a:lvl4pPr marL="173038" indent="-163513">
              <a:tabLst/>
              <a:defRPr sz="1800">
                <a:solidFill>
                  <a:schemeClr val="bg1"/>
                </a:solidFill>
              </a:defRPr>
            </a:lvl4pPr>
            <a:lvl5pPr marL="173038" indent="-163513">
              <a:tabLst/>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4EE44C4-FEAF-AF47-ADEF-E16836D89E7C}"/>
              </a:ext>
            </a:extLst>
          </p:cNvPr>
          <p:cNvSpPr>
            <a:spLocks noGrp="1"/>
          </p:cNvSpPr>
          <p:nvPr>
            <p:ph type="dt" sz="half" idx="10"/>
          </p:nvPr>
        </p:nvSpPr>
        <p:spPr/>
        <p:txBody>
          <a:bodyPr/>
          <a:lstStyle>
            <a:lvl1pPr>
              <a:defRPr>
                <a:solidFill>
                  <a:schemeClr val="bg1"/>
                </a:solidFill>
              </a:defRPr>
            </a:lvl1pPr>
          </a:lstStyle>
          <a:p>
            <a:fld id="{31E5F04E-7DFD-BF49-ACC9-83D433AC3F25}" type="datetimeFigureOut">
              <a:rPr lang="en-US" smtClean="0"/>
              <a:pPr/>
              <a:t>5/16/2023</a:t>
            </a:fld>
            <a:endParaRPr lang="en-US"/>
          </a:p>
        </p:txBody>
      </p:sp>
      <p:sp>
        <p:nvSpPr>
          <p:cNvPr id="8" name="Footer Placeholder 7">
            <a:extLst>
              <a:ext uri="{FF2B5EF4-FFF2-40B4-BE49-F238E27FC236}">
                <a16:creationId xmlns:a16="http://schemas.microsoft.com/office/drawing/2014/main" id="{3576DAEC-AD2B-3544-9682-916C155266E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B94BC378-40ED-354C-A5AF-B48CC208AE98}"/>
              </a:ext>
            </a:extLst>
          </p:cNvPr>
          <p:cNvSpPr>
            <a:spLocks noGrp="1"/>
          </p:cNvSpPr>
          <p:nvPr>
            <p:ph type="sldNum" sz="quarter" idx="12"/>
          </p:nvPr>
        </p:nvSpPr>
        <p:spPr/>
        <p:txBody>
          <a:bodyPr/>
          <a:lstStyle>
            <a:lvl1pPr>
              <a:defRPr>
                <a:solidFill>
                  <a:schemeClr val="bg1"/>
                </a:solidFill>
              </a:defRPr>
            </a:lvl1pPr>
          </a:lstStyle>
          <a:p>
            <a:fld id="{A82C3BC0-3EBF-3C4C-A3D8-795624EBC6AA}" type="slidenum">
              <a:rPr lang="en-US" smtClean="0"/>
              <a:pPr/>
              <a:t>‹#›</a:t>
            </a:fld>
            <a:endParaRPr lang="en-US"/>
          </a:p>
        </p:txBody>
      </p:sp>
      <p:pic>
        <p:nvPicPr>
          <p:cNvPr id="10" name="Picture 4">
            <a:extLst>
              <a:ext uri="{FF2B5EF4-FFF2-40B4-BE49-F238E27FC236}">
                <a16:creationId xmlns:a16="http://schemas.microsoft.com/office/drawing/2014/main" id="{EC23E7AA-6386-4946-9FBF-5B9ED211CD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Tree>
    <p:extLst>
      <p:ext uri="{BB962C8B-B14F-4D97-AF65-F5344CB8AC3E}">
        <p14:creationId xmlns:p14="http://schemas.microsoft.com/office/powerpoint/2010/main" val="221135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er + 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p>
        </p:txBody>
      </p:sp>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D63DA-4732-8F4A-A433-394EBF9C8A3E}"/>
              </a:ext>
            </a:extLst>
          </p:cNvPr>
          <p:cNvSpPr>
            <a:spLocks noGrp="1"/>
          </p:cNvSpPr>
          <p:nvPr>
            <p:ph type="dt" sz="half" idx="10"/>
          </p:nvPr>
        </p:nvSpPr>
        <p:spPr/>
        <p:txBody>
          <a:bodyPr/>
          <a:lstStyle/>
          <a:p>
            <a:fld id="{31E5F04E-7DFD-BF49-ACC9-83D433AC3F25}" type="datetimeFigureOut">
              <a:rPr lang="en-US" smtClean="0"/>
              <a:pPr/>
              <a:t>5/16/2023</a:t>
            </a:fld>
            <a:endParaRPr lang="en-US"/>
          </a:p>
        </p:txBody>
      </p:sp>
      <p:sp>
        <p:nvSpPr>
          <p:cNvPr id="8" name="Footer Placeholder 7">
            <a:extLst>
              <a:ext uri="{FF2B5EF4-FFF2-40B4-BE49-F238E27FC236}">
                <a16:creationId xmlns:a16="http://schemas.microsoft.com/office/drawing/2014/main" id="{500D3D5C-6A87-CD4F-B16F-13B6908B64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97C090-F62D-BF4D-99F6-A742AEDBCA45}"/>
              </a:ext>
            </a:extLst>
          </p:cNvPr>
          <p:cNvSpPr>
            <a:spLocks noGrp="1"/>
          </p:cNvSpPr>
          <p:nvPr>
            <p:ph type="sldNum" sz="quarter" idx="12"/>
          </p:nvPr>
        </p:nvSpPr>
        <p:spPr/>
        <p:txBody>
          <a:bodyPr/>
          <a:lstStyle/>
          <a:p>
            <a:fld id="{A82C3BC0-3EBF-3C4C-A3D8-795624EBC6AA}" type="slidenum">
              <a:rPr lang="en-US" smtClean="0"/>
              <a:pPr/>
              <a:t>‹#›</a:t>
            </a:fld>
            <a:endParaRPr lang="en-US"/>
          </a:p>
        </p:txBody>
      </p:sp>
      <p:pic>
        <p:nvPicPr>
          <p:cNvPr id="5" name="Picture 4">
            <a:extLst>
              <a:ext uri="{FF2B5EF4-FFF2-40B4-BE49-F238E27FC236}">
                <a16:creationId xmlns:a16="http://schemas.microsoft.com/office/drawing/2014/main" id="{C9606E74-D153-E842-A425-C4E8CD3993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
        <p:nvSpPr>
          <p:cNvPr id="4" name="Rectangle 3">
            <a:extLst>
              <a:ext uri="{FF2B5EF4-FFF2-40B4-BE49-F238E27FC236}">
                <a16:creationId xmlns:a16="http://schemas.microsoft.com/office/drawing/2014/main" id="{26CB4712-AA6D-840C-695D-A23BB74A6000}"/>
              </a:ext>
            </a:extLst>
          </p:cNvPr>
          <p:cNvSpPr/>
          <p:nvPr userDrawn="1"/>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138311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Subhead + Bod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96888" y="811741"/>
            <a:ext cx="9768341" cy="327025"/>
          </a:xfrm>
        </p:spPr>
        <p:txBody>
          <a:bodyPr/>
          <a:lstStyle>
            <a:lvl1pPr>
              <a:defRPr sz="1400" b="0" cap="all" spc="100" baseline="0">
                <a:solidFill>
                  <a:schemeClr val="accent1"/>
                </a:solidFill>
              </a:defRPr>
            </a:lvl1pPr>
          </a:lstStyle>
          <a:p>
            <a:pPr lvl="0"/>
            <a:r>
              <a:rPr lang="en-US"/>
              <a:t>Click to edit Master text styles</a:t>
            </a:r>
          </a:p>
        </p:txBody>
      </p:sp>
      <p:sp>
        <p:nvSpPr>
          <p:cNvPr id="10" name="Title 9">
            <a:extLst>
              <a:ext uri="{FF2B5EF4-FFF2-40B4-BE49-F238E27FC236}">
                <a16:creationId xmlns:a16="http://schemas.microsoft.com/office/drawing/2014/main" id="{685EE744-D2E9-674C-8C1D-DCD2AC34E60D}"/>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43882AE3-747B-034B-96C1-69AA41A4A6BF}"/>
              </a:ext>
            </a:extLst>
          </p:cNvPr>
          <p:cNvSpPr>
            <a:spLocks noGrp="1"/>
          </p:cNvSpPr>
          <p:nvPr>
            <p:ph type="dt" sz="half" idx="14"/>
          </p:nvPr>
        </p:nvSpPr>
        <p:spPr/>
        <p:txBody>
          <a:bodyPr/>
          <a:lstStyle/>
          <a:p>
            <a:fld id="{31E5F04E-7DFD-BF49-ACC9-83D433AC3F25}" type="datetimeFigureOut">
              <a:rPr lang="en-US" smtClean="0"/>
              <a:pPr/>
              <a:t>5/16/2023</a:t>
            </a:fld>
            <a:endParaRPr lang="en-US"/>
          </a:p>
        </p:txBody>
      </p:sp>
      <p:sp>
        <p:nvSpPr>
          <p:cNvPr id="7" name="Footer Placeholder 6">
            <a:extLst>
              <a:ext uri="{FF2B5EF4-FFF2-40B4-BE49-F238E27FC236}">
                <a16:creationId xmlns:a16="http://schemas.microsoft.com/office/drawing/2014/main" id="{5FB35F21-6175-B545-B9F9-912352B6A69E}"/>
              </a:ext>
            </a:extLst>
          </p:cNvPr>
          <p:cNvSpPr>
            <a:spLocks noGrp="1"/>
          </p:cNvSpPr>
          <p:nvPr>
            <p:ph type="ftr" sz="quarter" idx="15"/>
          </p:nvPr>
        </p:nvSpPr>
        <p:spPr/>
        <p:txBody>
          <a:bodyPr/>
          <a:lstStyle/>
          <a:p>
            <a:endParaRPr lang="en-US"/>
          </a:p>
        </p:txBody>
      </p:sp>
      <p:sp>
        <p:nvSpPr>
          <p:cNvPr id="12" name="Slide Number Placeholder 11">
            <a:extLst>
              <a:ext uri="{FF2B5EF4-FFF2-40B4-BE49-F238E27FC236}">
                <a16:creationId xmlns:a16="http://schemas.microsoft.com/office/drawing/2014/main" id="{FA82CAE4-5C6D-7449-B883-C03F9862AB7E}"/>
              </a:ext>
            </a:extLst>
          </p:cNvPr>
          <p:cNvSpPr>
            <a:spLocks noGrp="1"/>
          </p:cNvSpPr>
          <p:nvPr>
            <p:ph type="sldNum" sz="quarter" idx="16"/>
          </p:nvPr>
        </p:nvSpPr>
        <p:spPr/>
        <p:txBody>
          <a:bodyPr/>
          <a:lstStyle/>
          <a:p>
            <a:fld id="{A82C3BC0-3EBF-3C4C-A3D8-795624EBC6AA}" type="slidenum">
              <a:rPr lang="en-US" smtClean="0"/>
              <a:pPr/>
              <a:t>‹#›</a:t>
            </a:fld>
            <a:endParaRPr lang="en-US"/>
          </a:p>
        </p:txBody>
      </p:sp>
      <p:pic>
        <p:nvPicPr>
          <p:cNvPr id="13" name="Picture 4">
            <a:extLst>
              <a:ext uri="{FF2B5EF4-FFF2-40B4-BE49-F238E27FC236}">
                <a16:creationId xmlns:a16="http://schemas.microsoft.com/office/drawing/2014/main" id="{A87F45D0-2794-5544-92D3-06FB43628F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
        <p:nvSpPr>
          <p:cNvPr id="4" name="Rectangle 3">
            <a:extLst>
              <a:ext uri="{FF2B5EF4-FFF2-40B4-BE49-F238E27FC236}">
                <a16:creationId xmlns:a16="http://schemas.microsoft.com/office/drawing/2014/main" id="{F5BE966F-9A28-A818-AE25-BA02EC3A1B5D}"/>
              </a:ext>
            </a:extLst>
          </p:cNvPr>
          <p:cNvSpPr/>
          <p:nvPr userDrawn="1"/>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330057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x Header + Subhead + Bod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96888" y="1095470"/>
            <a:ext cx="9768341" cy="327025"/>
          </a:xfrm>
        </p:spPr>
        <p:txBody>
          <a:bodyPr/>
          <a:lstStyle>
            <a:lvl1pPr>
              <a:defRPr sz="1400" b="0" cap="all" spc="100" baseline="0">
                <a:solidFill>
                  <a:schemeClr val="accent1"/>
                </a:solidFill>
              </a:defRPr>
            </a:lvl1pPr>
          </a:lstStyle>
          <a:p>
            <a:pPr lvl="0"/>
            <a:r>
              <a:rPr lang="en-US"/>
              <a:t>Click to edit Master text styles</a:t>
            </a:r>
          </a:p>
        </p:txBody>
      </p:sp>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2" name="Date Placeholder 1">
            <a:extLst>
              <a:ext uri="{FF2B5EF4-FFF2-40B4-BE49-F238E27FC236}">
                <a16:creationId xmlns:a16="http://schemas.microsoft.com/office/drawing/2014/main" id="{337117A3-E485-814D-8520-ABD866E43814}"/>
              </a:ext>
            </a:extLst>
          </p:cNvPr>
          <p:cNvSpPr>
            <a:spLocks noGrp="1"/>
          </p:cNvSpPr>
          <p:nvPr>
            <p:ph type="dt" sz="half" idx="14"/>
          </p:nvPr>
        </p:nvSpPr>
        <p:spPr/>
        <p:txBody>
          <a:bodyPr/>
          <a:lstStyle/>
          <a:p>
            <a:fld id="{31E5F04E-7DFD-BF49-ACC9-83D433AC3F25}" type="datetimeFigureOut">
              <a:rPr lang="en-US" smtClean="0"/>
              <a:pPr/>
              <a:t>5/16/2023</a:t>
            </a:fld>
            <a:endParaRPr lang="en-US"/>
          </a:p>
        </p:txBody>
      </p:sp>
      <p:sp>
        <p:nvSpPr>
          <p:cNvPr id="11" name="Footer Placeholder 10">
            <a:extLst>
              <a:ext uri="{FF2B5EF4-FFF2-40B4-BE49-F238E27FC236}">
                <a16:creationId xmlns:a16="http://schemas.microsoft.com/office/drawing/2014/main" id="{F0C6A359-4F50-8F49-93D2-F05C77BADA7F}"/>
              </a:ext>
            </a:extLst>
          </p:cNvPr>
          <p:cNvSpPr>
            <a:spLocks noGrp="1"/>
          </p:cNvSpPr>
          <p:nvPr>
            <p:ph type="ftr" sz="quarter" idx="15"/>
          </p:nvPr>
        </p:nvSpPr>
        <p:spPr/>
        <p:txBody>
          <a:bodyPr/>
          <a:lstStyle/>
          <a:p>
            <a:endParaRPr lang="en-US"/>
          </a:p>
        </p:txBody>
      </p:sp>
      <p:sp>
        <p:nvSpPr>
          <p:cNvPr id="12" name="Slide Number Placeholder 11">
            <a:extLst>
              <a:ext uri="{FF2B5EF4-FFF2-40B4-BE49-F238E27FC236}">
                <a16:creationId xmlns:a16="http://schemas.microsoft.com/office/drawing/2014/main" id="{DF6AC6D0-2BC1-3341-A879-726BE7536045}"/>
              </a:ext>
            </a:extLst>
          </p:cNvPr>
          <p:cNvSpPr>
            <a:spLocks noGrp="1"/>
          </p:cNvSpPr>
          <p:nvPr>
            <p:ph type="sldNum" sz="quarter" idx="16"/>
          </p:nvPr>
        </p:nvSpPr>
        <p:spPr/>
        <p:txBody>
          <a:bodyPr/>
          <a:lstStyle/>
          <a:p>
            <a:fld id="{A82C3BC0-3EBF-3C4C-A3D8-795624EBC6AA}" type="slidenum">
              <a:rPr lang="en-US" smtClean="0"/>
              <a:pPr/>
              <a:t>‹#›</a:t>
            </a:fld>
            <a:endParaRPr lang="en-US"/>
          </a:p>
        </p:txBody>
      </p:sp>
      <p:pic>
        <p:nvPicPr>
          <p:cNvPr id="13" name="Picture 4">
            <a:extLst>
              <a:ext uri="{FF2B5EF4-FFF2-40B4-BE49-F238E27FC236}">
                <a16:creationId xmlns:a16="http://schemas.microsoft.com/office/drawing/2014/main" id="{4E74D637-4479-3C4C-837C-CD5E6067D6A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
        <p:nvSpPr>
          <p:cNvPr id="4" name="Rectangle 3">
            <a:extLst>
              <a:ext uri="{FF2B5EF4-FFF2-40B4-BE49-F238E27FC236}">
                <a16:creationId xmlns:a16="http://schemas.microsoft.com/office/drawing/2014/main" id="{55496016-7685-7853-4F1F-F602D529A7E4}"/>
              </a:ext>
            </a:extLst>
          </p:cNvPr>
          <p:cNvSpPr/>
          <p:nvPr userDrawn="1"/>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361311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Header + Two-column 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6888" y="1772233"/>
            <a:ext cx="5034644"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6047012" y="1772233"/>
            <a:ext cx="5034644"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372E64AC-19D3-E246-86DB-06BA610CD2F1}"/>
              </a:ext>
            </a:extLst>
          </p:cNvPr>
          <p:cNvSpPr>
            <a:spLocks noGrp="1"/>
          </p:cNvSpPr>
          <p:nvPr>
            <p:ph type="dt" sz="half" idx="14"/>
          </p:nvPr>
        </p:nvSpPr>
        <p:spPr/>
        <p:txBody>
          <a:bodyPr/>
          <a:lstStyle/>
          <a:p>
            <a:fld id="{31E5F04E-7DFD-BF49-ACC9-83D433AC3F25}" type="datetimeFigureOut">
              <a:rPr lang="en-US" smtClean="0"/>
              <a:pPr/>
              <a:t>5/16/2023</a:t>
            </a:fld>
            <a:endParaRPr lang="en-US"/>
          </a:p>
        </p:txBody>
      </p:sp>
      <p:sp>
        <p:nvSpPr>
          <p:cNvPr id="11" name="Footer Placeholder 10">
            <a:extLst>
              <a:ext uri="{FF2B5EF4-FFF2-40B4-BE49-F238E27FC236}">
                <a16:creationId xmlns:a16="http://schemas.microsoft.com/office/drawing/2014/main" id="{6694DFFE-9468-B347-A75B-6B5612D6E54D}"/>
              </a:ext>
            </a:extLst>
          </p:cNvPr>
          <p:cNvSpPr>
            <a:spLocks noGrp="1"/>
          </p:cNvSpPr>
          <p:nvPr>
            <p:ph type="ftr" sz="quarter" idx="15"/>
          </p:nvPr>
        </p:nvSpPr>
        <p:spPr/>
        <p:txBody>
          <a:bodyPr/>
          <a:lstStyle/>
          <a:p>
            <a:endParaRPr lang="en-US"/>
          </a:p>
        </p:txBody>
      </p:sp>
      <p:sp>
        <p:nvSpPr>
          <p:cNvPr id="12" name="Slide Number Placeholder 11">
            <a:extLst>
              <a:ext uri="{FF2B5EF4-FFF2-40B4-BE49-F238E27FC236}">
                <a16:creationId xmlns:a16="http://schemas.microsoft.com/office/drawing/2014/main" id="{557A2E83-4937-8640-BC2C-C490500A0C4E}"/>
              </a:ext>
            </a:extLst>
          </p:cNvPr>
          <p:cNvSpPr>
            <a:spLocks noGrp="1"/>
          </p:cNvSpPr>
          <p:nvPr>
            <p:ph type="sldNum" sz="quarter" idx="16"/>
          </p:nvPr>
        </p:nvSpPr>
        <p:spPr/>
        <p:txBody>
          <a:bodyPr/>
          <a:lstStyle/>
          <a:p>
            <a:fld id="{A82C3BC0-3EBF-3C4C-A3D8-795624EBC6AA}" type="slidenum">
              <a:rPr lang="en-US" smtClean="0"/>
              <a:pPr/>
              <a:t>‹#›</a:t>
            </a:fld>
            <a:endParaRPr lang="en-US"/>
          </a:p>
        </p:txBody>
      </p:sp>
      <p:pic>
        <p:nvPicPr>
          <p:cNvPr id="13" name="Picture 4">
            <a:extLst>
              <a:ext uri="{FF2B5EF4-FFF2-40B4-BE49-F238E27FC236}">
                <a16:creationId xmlns:a16="http://schemas.microsoft.com/office/drawing/2014/main" id="{1D8BA664-F60C-0D4E-BF5B-620E96E27A3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
        <p:nvSpPr>
          <p:cNvPr id="4" name="Rectangle 3">
            <a:extLst>
              <a:ext uri="{FF2B5EF4-FFF2-40B4-BE49-F238E27FC236}">
                <a16:creationId xmlns:a16="http://schemas.microsoft.com/office/drawing/2014/main" id="{B37E9AC4-CEAF-7DA6-5C01-E8BF5A564734}"/>
              </a:ext>
            </a:extLst>
          </p:cNvPr>
          <p:cNvSpPr/>
          <p:nvPr userDrawn="1"/>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398189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 + Two-column 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6888" y="1772233"/>
            <a:ext cx="504938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p:nvPr>
        </p:nvSpPr>
        <p:spPr>
          <a:xfrm>
            <a:off x="6043159" y="1772233"/>
            <a:ext cx="504938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D9945EED-3B44-AA4B-B55E-1EC4EF808908}"/>
              </a:ext>
            </a:extLst>
          </p:cNvPr>
          <p:cNvSpPr>
            <a:spLocks noGrp="1"/>
          </p:cNvSpPr>
          <p:nvPr>
            <p:ph type="body" sz="quarter" idx="13"/>
          </p:nvPr>
        </p:nvSpPr>
        <p:spPr>
          <a:xfrm>
            <a:off x="496888" y="811741"/>
            <a:ext cx="9768341" cy="327025"/>
          </a:xfrm>
        </p:spPr>
        <p:txBody>
          <a:bodyPr/>
          <a:lstStyle>
            <a:lvl1pPr>
              <a:defRPr sz="1200" b="0" cap="all" baseline="0">
                <a:solidFill>
                  <a:schemeClr val="accent3"/>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02D44A03-7AAB-F848-8429-FB66816609AA}"/>
              </a:ext>
            </a:extLst>
          </p:cNvPr>
          <p:cNvSpPr>
            <a:spLocks noGrp="1"/>
          </p:cNvSpPr>
          <p:nvPr>
            <p:ph type="dt" sz="half" idx="15"/>
          </p:nvPr>
        </p:nvSpPr>
        <p:spPr/>
        <p:txBody>
          <a:bodyPr/>
          <a:lstStyle/>
          <a:p>
            <a:fld id="{31E5F04E-7DFD-BF49-ACC9-83D433AC3F25}" type="datetimeFigureOut">
              <a:rPr lang="en-US" smtClean="0"/>
              <a:pPr/>
              <a:t>5/16/2023</a:t>
            </a:fld>
            <a:endParaRPr lang="en-US"/>
          </a:p>
        </p:txBody>
      </p:sp>
      <p:sp>
        <p:nvSpPr>
          <p:cNvPr id="8" name="Footer Placeholder 7">
            <a:extLst>
              <a:ext uri="{FF2B5EF4-FFF2-40B4-BE49-F238E27FC236}">
                <a16:creationId xmlns:a16="http://schemas.microsoft.com/office/drawing/2014/main" id="{FB8B6834-DD83-FF4E-A383-C50BE14C9894}"/>
              </a:ext>
            </a:extLst>
          </p:cNvPr>
          <p:cNvSpPr>
            <a:spLocks noGrp="1"/>
          </p:cNvSpPr>
          <p:nvPr>
            <p:ph type="ftr" sz="quarter" idx="16"/>
          </p:nvPr>
        </p:nvSpPr>
        <p:spPr/>
        <p:txBody>
          <a:bodyPr/>
          <a:lstStyle/>
          <a:p>
            <a:endParaRPr lang="en-US"/>
          </a:p>
        </p:txBody>
      </p:sp>
      <p:sp>
        <p:nvSpPr>
          <p:cNvPr id="13" name="Slide Number Placeholder 12">
            <a:extLst>
              <a:ext uri="{FF2B5EF4-FFF2-40B4-BE49-F238E27FC236}">
                <a16:creationId xmlns:a16="http://schemas.microsoft.com/office/drawing/2014/main" id="{03E03301-A89B-134E-9218-E321FA195CF9}"/>
              </a:ext>
            </a:extLst>
          </p:cNvPr>
          <p:cNvSpPr>
            <a:spLocks noGrp="1"/>
          </p:cNvSpPr>
          <p:nvPr>
            <p:ph type="sldNum" sz="quarter" idx="17"/>
          </p:nvPr>
        </p:nvSpPr>
        <p:spPr/>
        <p:txBody>
          <a:bodyPr/>
          <a:lstStyle/>
          <a:p>
            <a:fld id="{A82C3BC0-3EBF-3C4C-A3D8-795624EBC6AA}" type="slidenum">
              <a:rPr lang="en-US" smtClean="0"/>
              <a:pPr/>
              <a:t>‹#›</a:t>
            </a:fld>
            <a:endParaRPr lang="en-US"/>
          </a:p>
        </p:txBody>
      </p:sp>
      <p:pic>
        <p:nvPicPr>
          <p:cNvPr id="14" name="Picture 4">
            <a:extLst>
              <a:ext uri="{FF2B5EF4-FFF2-40B4-BE49-F238E27FC236}">
                <a16:creationId xmlns:a16="http://schemas.microsoft.com/office/drawing/2014/main" id="{33AAB6C6-50E7-A547-893F-2AB171C1ABD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
        <p:nvSpPr>
          <p:cNvPr id="4" name="Rectangle 3">
            <a:extLst>
              <a:ext uri="{FF2B5EF4-FFF2-40B4-BE49-F238E27FC236}">
                <a16:creationId xmlns:a16="http://schemas.microsoft.com/office/drawing/2014/main" id="{1C652114-8498-6D99-B2CA-63B0708D24CA}"/>
              </a:ext>
            </a:extLst>
          </p:cNvPr>
          <p:cNvSpPr/>
          <p:nvPr userDrawn="1"/>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325461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x Header + Subhead + Two-column Body">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8" y="1772233"/>
            <a:ext cx="504938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p:nvPr>
        </p:nvSpPr>
        <p:spPr>
          <a:xfrm>
            <a:off x="6043159" y="1772233"/>
            <a:ext cx="504938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FD4AF9C0-8FFC-EE47-9DE2-F2049110F5A5}"/>
              </a:ext>
            </a:extLst>
          </p:cNvPr>
          <p:cNvSpPr>
            <a:spLocks noGrp="1"/>
          </p:cNvSpPr>
          <p:nvPr>
            <p:ph type="body" sz="quarter" idx="13"/>
          </p:nvPr>
        </p:nvSpPr>
        <p:spPr>
          <a:xfrm>
            <a:off x="496888" y="1095470"/>
            <a:ext cx="9768341" cy="327025"/>
          </a:xfrm>
        </p:spPr>
        <p:txBody>
          <a:bodyPr/>
          <a:lstStyle>
            <a:lvl1pPr>
              <a:defRPr sz="1200" b="0" cap="all" baseline="0">
                <a:solidFill>
                  <a:schemeClr val="accent3"/>
                </a:solidFill>
              </a:defRPr>
            </a:lvl1pPr>
          </a:lstStyle>
          <a:p>
            <a:pPr lvl="0"/>
            <a:r>
              <a:rPr lang="en-US"/>
              <a:t>Click to edit Master text styles</a:t>
            </a:r>
          </a:p>
        </p:txBody>
      </p:sp>
      <p:sp>
        <p:nvSpPr>
          <p:cNvPr id="7" name="Title 6">
            <a:extLst>
              <a:ext uri="{FF2B5EF4-FFF2-40B4-BE49-F238E27FC236}">
                <a16:creationId xmlns:a16="http://schemas.microsoft.com/office/drawing/2014/main" id="{81938B73-D3B1-4349-A0EE-909A47C42D2C}"/>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7CEB56F1-6006-4E43-A0E8-B02026F695D5}"/>
              </a:ext>
            </a:extLst>
          </p:cNvPr>
          <p:cNvSpPr>
            <a:spLocks noGrp="1"/>
          </p:cNvSpPr>
          <p:nvPr>
            <p:ph type="dt" sz="half" idx="15"/>
          </p:nvPr>
        </p:nvSpPr>
        <p:spPr/>
        <p:txBody>
          <a:bodyPr/>
          <a:lstStyle/>
          <a:p>
            <a:fld id="{31E5F04E-7DFD-BF49-ACC9-83D433AC3F25}" type="datetimeFigureOut">
              <a:rPr lang="en-US" smtClean="0"/>
              <a:pPr/>
              <a:t>5/16/2023</a:t>
            </a:fld>
            <a:endParaRPr lang="en-US"/>
          </a:p>
        </p:txBody>
      </p:sp>
      <p:sp>
        <p:nvSpPr>
          <p:cNvPr id="8" name="Footer Placeholder 7">
            <a:extLst>
              <a:ext uri="{FF2B5EF4-FFF2-40B4-BE49-F238E27FC236}">
                <a16:creationId xmlns:a16="http://schemas.microsoft.com/office/drawing/2014/main" id="{746F5ED7-7D74-3646-B7C9-9C8C919011B1}"/>
              </a:ext>
            </a:extLst>
          </p:cNvPr>
          <p:cNvSpPr>
            <a:spLocks noGrp="1"/>
          </p:cNvSpPr>
          <p:nvPr>
            <p:ph type="ftr" sz="quarter" idx="16"/>
          </p:nvPr>
        </p:nvSpPr>
        <p:spPr/>
        <p:txBody>
          <a:bodyPr/>
          <a:lstStyle/>
          <a:p>
            <a:endParaRPr lang="en-US"/>
          </a:p>
        </p:txBody>
      </p:sp>
      <p:sp>
        <p:nvSpPr>
          <p:cNvPr id="13" name="Slide Number Placeholder 12">
            <a:extLst>
              <a:ext uri="{FF2B5EF4-FFF2-40B4-BE49-F238E27FC236}">
                <a16:creationId xmlns:a16="http://schemas.microsoft.com/office/drawing/2014/main" id="{C060A688-A1D7-E648-A646-09227618DCA1}"/>
              </a:ext>
            </a:extLst>
          </p:cNvPr>
          <p:cNvSpPr>
            <a:spLocks noGrp="1"/>
          </p:cNvSpPr>
          <p:nvPr>
            <p:ph type="sldNum" sz="quarter" idx="17"/>
          </p:nvPr>
        </p:nvSpPr>
        <p:spPr/>
        <p:txBody>
          <a:bodyPr/>
          <a:lstStyle/>
          <a:p>
            <a:fld id="{A82C3BC0-3EBF-3C4C-A3D8-795624EBC6AA}" type="slidenum">
              <a:rPr lang="en-US" smtClean="0"/>
              <a:pPr/>
              <a:t>‹#›</a:t>
            </a:fld>
            <a:endParaRPr lang="en-US"/>
          </a:p>
        </p:txBody>
      </p:sp>
      <p:pic>
        <p:nvPicPr>
          <p:cNvPr id="14" name="Picture 4">
            <a:extLst>
              <a:ext uri="{FF2B5EF4-FFF2-40B4-BE49-F238E27FC236}">
                <a16:creationId xmlns:a16="http://schemas.microsoft.com/office/drawing/2014/main" id="{3269DDFD-C904-4245-B3BA-CEC6EDC1036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2831" y="6288346"/>
            <a:ext cx="606114" cy="263312"/>
          </a:xfrm>
          <a:prstGeom prst="rect">
            <a:avLst/>
          </a:prstGeom>
        </p:spPr>
      </p:pic>
      <p:sp>
        <p:nvSpPr>
          <p:cNvPr id="4" name="Rectangle 3">
            <a:extLst>
              <a:ext uri="{FF2B5EF4-FFF2-40B4-BE49-F238E27FC236}">
                <a16:creationId xmlns:a16="http://schemas.microsoft.com/office/drawing/2014/main" id="{54292604-CD69-6948-8778-1D692D00F3DC}"/>
              </a:ext>
            </a:extLst>
          </p:cNvPr>
          <p:cNvSpPr/>
          <p:nvPr userDrawn="1"/>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219346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888" y="489252"/>
            <a:ext cx="9768341" cy="246393"/>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96888" y="1772233"/>
            <a:ext cx="9768341" cy="419543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45029" y="6236607"/>
            <a:ext cx="620485" cy="365125"/>
          </a:xfrm>
          <a:prstGeom prst="rect">
            <a:avLst/>
          </a:prstGeom>
        </p:spPr>
        <p:txBody>
          <a:bodyPr vert="horz" lIns="0" tIns="0" rIns="0" bIns="0" rtlCol="0" anchor="ctr"/>
          <a:lstStyle>
            <a:lvl1pPr algn="l">
              <a:defRPr sz="800">
                <a:solidFill>
                  <a:schemeClr val="tx1"/>
                </a:solidFill>
              </a:defRPr>
            </a:lvl1pPr>
          </a:lstStyle>
          <a:p>
            <a:fld id="{31E5F04E-7DFD-BF49-ACC9-83D433AC3F25}" type="datetimeFigureOut">
              <a:rPr lang="en-US" smtClean="0"/>
              <a:pPr/>
              <a:t>5/16/2023</a:t>
            </a:fld>
            <a:endParaRPr lang="en-US"/>
          </a:p>
        </p:txBody>
      </p:sp>
      <p:sp>
        <p:nvSpPr>
          <p:cNvPr id="6" name="Slide Number Placeholder 5"/>
          <p:cNvSpPr>
            <a:spLocks noGrp="1"/>
          </p:cNvSpPr>
          <p:nvPr>
            <p:ph type="sldNum" sz="quarter" idx="4"/>
          </p:nvPr>
        </p:nvSpPr>
        <p:spPr>
          <a:xfrm>
            <a:off x="496888" y="6236607"/>
            <a:ext cx="548141" cy="365125"/>
          </a:xfrm>
          <a:prstGeom prst="rect">
            <a:avLst/>
          </a:prstGeom>
        </p:spPr>
        <p:txBody>
          <a:bodyPr vert="horz" lIns="0" tIns="0" rIns="0" bIns="0" rtlCol="0" anchor="ctr"/>
          <a:lstStyle>
            <a:lvl1pPr algn="l">
              <a:defRPr sz="800">
                <a:solidFill>
                  <a:schemeClr val="tx1"/>
                </a:solidFill>
              </a:defRPr>
            </a:lvl1pPr>
          </a:lstStyle>
          <a:p>
            <a:fld id="{A82C3BC0-3EBF-3C4C-A3D8-795624EBC6AA}" type="slidenum">
              <a:rPr lang="en-US" smtClean="0"/>
              <a:pPr/>
              <a:t>‹#›</a:t>
            </a:fld>
            <a:endParaRPr lang="en-US"/>
          </a:p>
        </p:txBody>
      </p:sp>
      <p:sp>
        <p:nvSpPr>
          <p:cNvPr id="14" name="Footer Placeholder 13">
            <a:extLst>
              <a:ext uri="{FF2B5EF4-FFF2-40B4-BE49-F238E27FC236}">
                <a16:creationId xmlns:a16="http://schemas.microsoft.com/office/drawing/2014/main" id="{12FDF829-2BCF-5E43-9770-9E2E1F7BB4D7}"/>
              </a:ext>
            </a:extLst>
          </p:cNvPr>
          <p:cNvSpPr>
            <a:spLocks noGrp="1"/>
          </p:cNvSpPr>
          <p:nvPr>
            <p:ph type="ftr" sz="quarter" idx="3"/>
          </p:nvPr>
        </p:nvSpPr>
        <p:spPr>
          <a:xfrm>
            <a:off x="1711814" y="6235694"/>
            <a:ext cx="3739862" cy="365125"/>
          </a:xfrm>
          <a:prstGeom prst="rect">
            <a:avLst/>
          </a:prstGeom>
        </p:spPr>
        <p:txBody>
          <a:bodyPr vert="horz" lIns="0" tIns="0" rIns="0" bIns="0" rtlCol="0" anchor="ctr"/>
          <a:lstStyle>
            <a:lvl1pPr algn="l">
              <a:defRPr lang="en-US" sz="800" kern="1200" dirty="0">
                <a:solidFill>
                  <a:schemeClr val="tx1"/>
                </a:solidFill>
                <a:latin typeface="+mn-lt"/>
                <a:ea typeface="+mn-ea"/>
                <a:cs typeface="+mn-cs"/>
              </a:defRPr>
            </a:lvl1pPr>
          </a:lstStyle>
          <a:p>
            <a:endParaRPr lang="en-US"/>
          </a:p>
        </p:txBody>
      </p:sp>
    </p:spTree>
    <p:extLst>
      <p:ext uri="{BB962C8B-B14F-4D97-AF65-F5344CB8AC3E}">
        <p14:creationId xmlns:p14="http://schemas.microsoft.com/office/powerpoint/2010/main" val="185436380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2400" b="1" kern="1200" cap="none" spc="-50" baseline="0">
          <a:solidFill>
            <a:schemeClr val="tx2"/>
          </a:solidFill>
          <a:latin typeface="+mn-lt"/>
          <a:ea typeface="+mj-ea"/>
          <a:cs typeface="+mj-cs"/>
        </a:defRPr>
      </a:lvl1pPr>
    </p:titleStyle>
    <p:bodyStyle>
      <a:lvl1pPr marL="0" indent="0" algn="l" defTabSz="914400" rtl="0" eaLnBrk="1" latinLnBrk="0" hangingPunct="1">
        <a:lnSpc>
          <a:spcPct val="100000"/>
        </a:lnSpc>
        <a:spcBef>
          <a:spcPts val="2400"/>
        </a:spcBef>
        <a:buFont typeface="Arial"/>
        <a:buNone/>
        <a:defRPr sz="180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microsoft.com/office/2007/relationships/hdphoto" Target="../media/hdphoto1.wdp"/><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jpeg"/><Relationship Id="rId7" Type="http://schemas.openxmlformats.org/officeDocument/2006/relationships/image" Target="../media/image62.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1.png"/><Relationship Id="rId11" Type="http://schemas.openxmlformats.org/officeDocument/2006/relationships/image" Target="../media/image23.svg"/><Relationship Id="rId5" Type="http://schemas.openxmlformats.org/officeDocument/2006/relationships/image" Target="../media/image3.svg"/><Relationship Id="rId10" Type="http://schemas.openxmlformats.org/officeDocument/2006/relationships/image" Target="../media/image22.png"/><Relationship Id="rId4" Type="http://schemas.openxmlformats.org/officeDocument/2006/relationships/image" Target="../media/image1.pn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sv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3.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sv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89.png"/><Relationship Id="rId4" Type="http://schemas.openxmlformats.org/officeDocument/2006/relationships/image" Target="../media/image85.jpeg"/><Relationship Id="rId9"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0.jpeg"/><Relationship Id="rId7" Type="http://schemas.openxmlformats.org/officeDocument/2006/relationships/image" Target="../media/image92.sv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91.png"/><Relationship Id="rId11" Type="http://schemas.openxmlformats.org/officeDocument/2006/relationships/image" Target="../media/image25.svg"/><Relationship Id="rId5" Type="http://schemas.openxmlformats.org/officeDocument/2006/relationships/image" Target="../media/image5.sv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94.svg"/></Relationships>
</file>

<file path=ppt/slides/_rels/slide1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jpeg"/><Relationship Id="rId7" Type="http://schemas.openxmlformats.org/officeDocument/2006/relationships/image" Target="../media/image99.sv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98.png"/><Relationship Id="rId11" Type="http://schemas.openxmlformats.org/officeDocument/2006/relationships/image" Target="../media/image3.svg"/><Relationship Id="rId5" Type="http://schemas.openxmlformats.org/officeDocument/2006/relationships/image" Target="../media/image97.svg"/><Relationship Id="rId10" Type="http://schemas.openxmlformats.org/officeDocument/2006/relationships/image" Target="../media/image1.png"/><Relationship Id="rId4" Type="http://schemas.openxmlformats.org/officeDocument/2006/relationships/image" Target="../media/image96.png"/><Relationship Id="rId9" Type="http://schemas.openxmlformats.org/officeDocument/2006/relationships/image" Target="../media/image101.svg"/></Relationships>
</file>

<file path=ppt/slides/_rels/slide19.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9.jpeg"/></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2.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09.jpeg"/><Relationship Id="rId5" Type="http://schemas.openxmlformats.org/officeDocument/2006/relationships/hyperlink" Target="https://naspghan.org/wp-content/uploads/2020/07/North_American_Society_for_Pediatric.30.pdf" TargetMode="External"/><Relationship Id="rId4" Type="http://schemas.openxmlformats.org/officeDocument/2006/relationships/image" Target="../media/image111.png"/></Relationships>
</file>

<file path=ppt/slides/_rels/slide22.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29.sv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16.svg"/><Relationship Id="rId11" Type="http://schemas.openxmlformats.org/officeDocument/2006/relationships/image" Target="../media/image28.png"/><Relationship Id="rId5" Type="http://schemas.openxmlformats.org/officeDocument/2006/relationships/image" Target="../media/image115.png"/><Relationship Id="rId10" Type="http://schemas.openxmlformats.org/officeDocument/2006/relationships/image" Target="../media/image120.svg"/><Relationship Id="rId4" Type="http://schemas.openxmlformats.org/officeDocument/2006/relationships/image" Target="../media/image114.svg"/><Relationship Id="rId9" Type="http://schemas.openxmlformats.org/officeDocument/2006/relationships/image" Target="../media/image119.png"/></Relationships>
</file>

<file path=ppt/slides/_rels/slide23.xml.rels><?xml version="1.0" encoding="UTF-8" standalone="yes"?>
<Relationships xmlns="http://schemas.openxmlformats.org/package/2006/relationships"><Relationship Id="rId8" Type="http://schemas.openxmlformats.org/officeDocument/2006/relationships/hyperlink" Target="https://www.usdairy.com/news-articles/dairy-inflammation-webinar" TargetMode="External"/><Relationship Id="rId13" Type="http://schemas.openxmlformats.org/officeDocument/2006/relationships/image" Target="../media/image122.jpeg"/><Relationship Id="rId18" Type="http://schemas.openxmlformats.org/officeDocument/2006/relationships/image" Target="../media/image127.jpeg"/><Relationship Id="rId3" Type="http://schemas.openxmlformats.org/officeDocument/2006/relationships/hyperlink" Target="https://www.usdairy.com/news-articles/dairy-dyk-your-top-questions-answered" TargetMode="External"/><Relationship Id="rId21" Type="http://schemas.openxmlformats.org/officeDocument/2006/relationships/image" Target="../media/image130.jpeg"/><Relationship Id="rId7" Type="http://schemas.openxmlformats.org/officeDocument/2006/relationships/hyperlink" Target="https://www.usdairy.com/news-articles/the-ethics-of-hunger-nourishing-communities-ndc-webinar" TargetMode="External"/><Relationship Id="rId12" Type="http://schemas.openxmlformats.org/officeDocument/2006/relationships/hyperlink" Target="https://www.usdairy.com/news-articles/dairy-innovations-for-sustainable-future-webinar" TargetMode="External"/><Relationship Id="rId17" Type="http://schemas.openxmlformats.org/officeDocument/2006/relationships/image" Target="../media/image126.jpeg"/><Relationship Id="rId2" Type="http://schemas.openxmlformats.org/officeDocument/2006/relationships/notesSlide" Target="../notesSlides/notesSlide23.xml"/><Relationship Id="rId16" Type="http://schemas.openxmlformats.org/officeDocument/2006/relationships/image" Target="../media/image125.jpeg"/><Relationship Id="rId20" Type="http://schemas.openxmlformats.org/officeDocument/2006/relationships/image" Target="../media/image129.jpeg"/><Relationship Id="rId1" Type="http://schemas.openxmlformats.org/officeDocument/2006/relationships/slideLayout" Target="../slideLayouts/slideLayout5.xml"/><Relationship Id="rId6" Type="http://schemas.openxmlformats.org/officeDocument/2006/relationships/hyperlink" Target="https://www.usdairy.com/news-articles/dairy-nutrition-and-bone-health" TargetMode="External"/><Relationship Id="rId11" Type="http://schemas.openxmlformats.org/officeDocument/2006/relationships/hyperlink" Target="https://www.usdairy.com/news-articles/national-dairy-council-webinar-protein-plant-animal-sources" TargetMode="External"/><Relationship Id="rId5" Type="http://schemas.openxmlformats.org/officeDocument/2006/relationships/hyperlink" Target="https://www.usdairy.com/news-articles/why-dairy-is-important-for-childhood-nutrition" TargetMode="External"/><Relationship Id="rId15" Type="http://schemas.openxmlformats.org/officeDocument/2006/relationships/image" Target="../media/image124.jpeg"/><Relationship Id="rId10" Type="http://schemas.openxmlformats.org/officeDocument/2006/relationships/hyperlink" Target="https://www.usdairy.com/news-articles/what-is-the-dairy-matrix-ndc-webinar" TargetMode="External"/><Relationship Id="rId19" Type="http://schemas.openxmlformats.org/officeDocument/2006/relationships/image" Target="../media/image128.jpeg"/><Relationship Id="rId4" Type="http://schemas.openxmlformats.org/officeDocument/2006/relationships/image" Target="../media/image121.png"/><Relationship Id="rId9" Type="http://schemas.openxmlformats.org/officeDocument/2006/relationships/hyperlink" Target="https://www.usdairy.com/news-articles/get-cultured-on-fermented-dairy-foods" TargetMode="External"/><Relationship Id="rId14" Type="http://schemas.openxmlformats.org/officeDocument/2006/relationships/image" Target="../media/image123.jpeg"/><Relationship Id="rId22" Type="http://schemas.openxmlformats.org/officeDocument/2006/relationships/image" Target="../media/image131.jpeg"/></Relationships>
</file>

<file path=ppt/slides/_rels/slide24.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2.png"/><Relationship Id="rId7" Type="http://schemas.openxmlformats.org/officeDocument/2006/relationships/image" Target="../media/image135.sv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34.png"/><Relationship Id="rId11" Type="http://schemas.openxmlformats.org/officeDocument/2006/relationships/image" Target="../media/image139.svg"/><Relationship Id="rId5" Type="http://schemas.openxmlformats.org/officeDocument/2006/relationships/image" Target="../media/image6.emf"/><Relationship Id="rId10" Type="http://schemas.openxmlformats.org/officeDocument/2006/relationships/image" Target="../media/image138.png"/><Relationship Id="rId4" Type="http://schemas.openxmlformats.org/officeDocument/2006/relationships/image" Target="../media/image133.svg"/><Relationship Id="rId9" Type="http://schemas.openxmlformats.org/officeDocument/2006/relationships/image" Target="../media/image137.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5.xml"/><Relationship Id="rId16" Type="http://schemas.openxmlformats.org/officeDocument/2006/relationships/image" Target="../media/image29.svg"/><Relationship Id="rId1" Type="http://schemas.openxmlformats.org/officeDocument/2006/relationships/slideLayout" Target="../slideLayouts/slideLayout5.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8.jpeg"/><Relationship Id="rId11" Type="http://schemas.openxmlformats.org/officeDocument/2006/relationships/image" Target="../media/image1.png"/><Relationship Id="rId5" Type="http://schemas.openxmlformats.org/officeDocument/2006/relationships/image" Target="../media/image37.jpeg"/><Relationship Id="rId10" Type="http://schemas.openxmlformats.org/officeDocument/2006/relationships/image" Target="../media/image42.svg"/><Relationship Id="rId4" Type="http://schemas.openxmlformats.org/officeDocument/2006/relationships/image" Target="../media/image36.jpe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4.svg"/></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3.sv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EDB86AF-89AB-C72F-DFA9-03B2D848E125}"/>
              </a:ext>
            </a:extLst>
          </p:cNvPr>
          <p:cNvSpPr/>
          <p:nvPr/>
        </p:nvSpPr>
        <p:spPr>
          <a:xfrm>
            <a:off x="1" y="5167757"/>
            <a:ext cx="12192000" cy="1690244"/>
          </a:xfrm>
          <a:prstGeom prst="rect">
            <a:avLst/>
          </a:prstGeom>
          <a:solidFill>
            <a:srgbClr val="CEE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pic>
        <p:nvPicPr>
          <p:cNvPr id="86" name="Picture 85">
            <a:extLst>
              <a:ext uri="{FF2B5EF4-FFF2-40B4-BE49-F238E27FC236}">
                <a16:creationId xmlns:a16="http://schemas.microsoft.com/office/drawing/2014/main" id="{405860C6-85B4-115A-C244-AB1FB4112D5F}"/>
              </a:ext>
            </a:extLst>
          </p:cNvPr>
          <p:cNvPicPr>
            <a:picLocks noChangeAspect="1"/>
          </p:cNvPicPr>
          <p:nvPr/>
        </p:nvPicPr>
        <p:blipFill>
          <a:blip r:embed="rId3"/>
          <a:stretch>
            <a:fillRect/>
          </a:stretch>
        </p:blipFill>
        <p:spPr>
          <a:xfrm>
            <a:off x="2465009" y="1910462"/>
            <a:ext cx="1802191" cy="563184"/>
          </a:xfrm>
          <a:prstGeom prst="rect">
            <a:avLst/>
          </a:prstGeom>
        </p:spPr>
      </p:pic>
      <p:grpSp>
        <p:nvGrpSpPr>
          <p:cNvPr id="87" name="Group 86">
            <a:extLst>
              <a:ext uri="{FF2B5EF4-FFF2-40B4-BE49-F238E27FC236}">
                <a16:creationId xmlns:a16="http://schemas.microsoft.com/office/drawing/2014/main" id="{87FB9DF8-B819-9B33-A141-50BA1179AAA8}"/>
              </a:ext>
            </a:extLst>
          </p:cNvPr>
          <p:cNvGrpSpPr/>
          <p:nvPr/>
        </p:nvGrpSpPr>
        <p:grpSpPr>
          <a:xfrm>
            <a:off x="7671269" y="1599605"/>
            <a:ext cx="2245404" cy="1454276"/>
            <a:chOff x="5743328" y="1214065"/>
            <a:chExt cx="2534857" cy="1641746"/>
          </a:xfrm>
        </p:grpSpPr>
        <p:sp>
          <p:nvSpPr>
            <p:cNvPr id="88" name="Oval 87">
              <a:extLst>
                <a:ext uri="{FF2B5EF4-FFF2-40B4-BE49-F238E27FC236}">
                  <a16:creationId xmlns:a16="http://schemas.microsoft.com/office/drawing/2014/main" id="{AAD79789-6856-96A2-A048-97B59CEAB0CD}"/>
                </a:ext>
              </a:extLst>
            </p:cNvPr>
            <p:cNvSpPr/>
            <p:nvPr/>
          </p:nvSpPr>
          <p:spPr>
            <a:xfrm>
              <a:off x="5743328" y="1483015"/>
              <a:ext cx="902402" cy="902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89" name="Oval 88">
              <a:extLst>
                <a:ext uri="{FF2B5EF4-FFF2-40B4-BE49-F238E27FC236}">
                  <a16:creationId xmlns:a16="http://schemas.microsoft.com/office/drawing/2014/main" id="{B1568928-3CD7-9C52-7714-149CC12C4D22}"/>
                </a:ext>
              </a:extLst>
            </p:cNvPr>
            <p:cNvSpPr/>
            <p:nvPr/>
          </p:nvSpPr>
          <p:spPr>
            <a:xfrm>
              <a:off x="7009952" y="1798586"/>
              <a:ext cx="1054100" cy="1054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90" name="Oval 89">
              <a:extLst>
                <a:ext uri="{FF2B5EF4-FFF2-40B4-BE49-F238E27FC236}">
                  <a16:creationId xmlns:a16="http://schemas.microsoft.com/office/drawing/2014/main" id="{F1952B7E-0F7A-EEE9-AFAA-992909604F89}"/>
                </a:ext>
              </a:extLst>
            </p:cNvPr>
            <p:cNvSpPr/>
            <p:nvPr/>
          </p:nvSpPr>
          <p:spPr>
            <a:xfrm>
              <a:off x="6176954" y="1214065"/>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91" name="Oval 90">
              <a:extLst>
                <a:ext uri="{FF2B5EF4-FFF2-40B4-BE49-F238E27FC236}">
                  <a16:creationId xmlns:a16="http://schemas.microsoft.com/office/drawing/2014/main" id="{3C69118B-8CE3-63B1-C6C3-39DF7B4E6971}"/>
                </a:ext>
              </a:extLst>
            </p:cNvPr>
            <p:cNvSpPr/>
            <p:nvPr/>
          </p:nvSpPr>
          <p:spPr>
            <a:xfrm>
              <a:off x="7267181" y="1455426"/>
              <a:ext cx="1011004" cy="1011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92" name="Oval 91">
              <a:extLst>
                <a:ext uri="{FF2B5EF4-FFF2-40B4-BE49-F238E27FC236}">
                  <a16:creationId xmlns:a16="http://schemas.microsoft.com/office/drawing/2014/main" id="{00B83EF4-8899-436D-E405-25420354ECED}"/>
                </a:ext>
              </a:extLst>
            </p:cNvPr>
            <p:cNvSpPr/>
            <p:nvPr/>
          </p:nvSpPr>
          <p:spPr>
            <a:xfrm>
              <a:off x="6552561" y="2183485"/>
              <a:ext cx="672326" cy="672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93" name="Oval 92">
              <a:extLst>
                <a:ext uri="{FF2B5EF4-FFF2-40B4-BE49-F238E27FC236}">
                  <a16:creationId xmlns:a16="http://schemas.microsoft.com/office/drawing/2014/main" id="{73CCD3A6-6B85-9103-E70C-52AAEA02CA66}"/>
                </a:ext>
              </a:extLst>
            </p:cNvPr>
            <p:cNvSpPr/>
            <p:nvPr/>
          </p:nvSpPr>
          <p:spPr>
            <a:xfrm>
              <a:off x="5961479" y="1949723"/>
              <a:ext cx="847637" cy="847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94" name="Oval 93">
              <a:extLst>
                <a:ext uri="{FF2B5EF4-FFF2-40B4-BE49-F238E27FC236}">
                  <a16:creationId xmlns:a16="http://schemas.microsoft.com/office/drawing/2014/main" id="{F6DB8FA9-C400-6CF7-3C9E-9BD35F7E8A89}"/>
                </a:ext>
              </a:extLst>
            </p:cNvPr>
            <p:cNvSpPr/>
            <p:nvPr/>
          </p:nvSpPr>
          <p:spPr>
            <a:xfrm>
              <a:off x="6786978" y="1218083"/>
              <a:ext cx="1024359" cy="1024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grpSp>
      <p:sp>
        <p:nvSpPr>
          <p:cNvPr id="95" name="TextBox 94">
            <a:extLst>
              <a:ext uri="{FF2B5EF4-FFF2-40B4-BE49-F238E27FC236}">
                <a16:creationId xmlns:a16="http://schemas.microsoft.com/office/drawing/2014/main" id="{70BCE9E6-F29E-4ABE-85FA-30EE7BC03295}"/>
              </a:ext>
            </a:extLst>
          </p:cNvPr>
          <p:cNvSpPr txBox="1"/>
          <p:nvPr/>
        </p:nvSpPr>
        <p:spPr>
          <a:xfrm>
            <a:off x="7939011" y="1984152"/>
            <a:ext cx="1740116" cy="360562"/>
          </a:xfrm>
          <a:prstGeom prst="rect">
            <a:avLst/>
          </a:prstGeom>
          <a:noFill/>
          <a:effectLst/>
        </p:spPr>
        <p:txBody>
          <a:bodyPr wrap="square" lIns="0" tIns="0" rIns="0" bIns="313237" rtlCol="0">
            <a:noAutofit/>
          </a:bodyPr>
          <a:lstStyle/>
          <a:p>
            <a:pPr marL="10876" algn="ctr" defTabSz="403433">
              <a:spcBef>
                <a:spcPts val="265"/>
              </a:spcBef>
            </a:pPr>
            <a:r>
              <a:rPr lang="en-US" sz="1000">
                <a:solidFill>
                  <a:srgbClr val="234051"/>
                </a:solidFill>
                <a:latin typeface="Arial" panose="020B0604020202020204" pitchFamily="34" charset="0"/>
                <a:cs typeface="Arial" panose="020B0604020202020204" pitchFamily="34" charset="0"/>
              </a:rPr>
              <a:t>Plant-based milks – aside from fortified soy milk - don’t match the nutrition in dairy milk. </a:t>
            </a:r>
          </a:p>
          <a:p>
            <a:pPr marL="10876" algn="ctr" defTabSz="403433">
              <a:spcBef>
                <a:spcPts val="265"/>
              </a:spcBef>
            </a:pPr>
            <a:r>
              <a:rPr lang="en-US" sz="1000" b="1">
                <a:solidFill>
                  <a:srgbClr val="234051"/>
                </a:solidFill>
                <a:latin typeface="Arial" panose="020B0604020202020204" pitchFamily="34" charset="0"/>
                <a:cs typeface="Arial" panose="020B0604020202020204" pitchFamily="34" charset="0"/>
              </a:rPr>
              <a:t>Be sure to read </a:t>
            </a:r>
            <a:br>
              <a:rPr lang="en-US" sz="1000" b="1">
                <a:solidFill>
                  <a:srgbClr val="234051"/>
                </a:solidFill>
                <a:latin typeface="Arial" panose="020B0604020202020204" pitchFamily="34" charset="0"/>
                <a:cs typeface="Arial" panose="020B0604020202020204" pitchFamily="34" charset="0"/>
              </a:rPr>
            </a:br>
            <a:r>
              <a:rPr lang="en-US" sz="1000" b="1">
                <a:solidFill>
                  <a:srgbClr val="234051"/>
                </a:solidFill>
                <a:latin typeface="Arial" panose="020B0604020202020204" pitchFamily="34" charset="0"/>
                <a:cs typeface="Arial" panose="020B0604020202020204" pitchFamily="34" charset="0"/>
              </a:rPr>
              <a:t>the food label.</a:t>
            </a:r>
          </a:p>
        </p:txBody>
      </p:sp>
      <p:sp>
        <p:nvSpPr>
          <p:cNvPr id="3" name="TextBox 2">
            <a:extLst>
              <a:ext uri="{FF2B5EF4-FFF2-40B4-BE49-F238E27FC236}">
                <a16:creationId xmlns:a16="http://schemas.microsoft.com/office/drawing/2014/main" id="{C15ACDB1-2136-82D0-6793-E77531B44741}"/>
              </a:ext>
            </a:extLst>
          </p:cNvPr>
          <p:cNvSpPr txBox="1"/>
          <p:nvPr/>
        </p:nvSpPr>
        <p:spPr>
          <a:xfrm>
            <a:off x="8585200" y="-673100"/>
            <a:ext cx="0" cy="0"/>
          </a:xfrm>
          <a:prstGeom prst="rect">
            <a:avLst/>
          </a:prstGeom>
          <a:noFill/>
        </p:spPr>
        <p:txBody>
          <a:bodyPr wrap="none" lIns="0" tIns="0" rIns="0" bIns="0" rtlCol="0">
            <a:noAutofit/>
          </a:bodyPr>
          <a:lstStyle/>
          <a:p>
            <a:pPr>
              <a:spcBef>
                <a:spcPts val="900"/>
              </a:spcBef>
            </a:pPr>
            <a:endParaRPr lang="en-US" sz="2000" b="1">
              <a:solidFill>
                <a:schemeClr val="tx1">
                  <a:lumMod val="75000"/>
                  <a:lumOff val="25000"/>
                </a:schemeClr>
              </a:solidFill>
            </a:endParaRPr>
          </a:p>
        </p:txBody>
      </p:sp>
      <p:pic>
        <p:nvPicPr>
          <p:cNvPr id="5" name="Picture 4">
            <a:extLst>
              <a:ext uri="{FF2B5EF4-FFF2-40B4-BE49-F238E27FC236}">
                <a16:creationId xmlns:a16="http://schemas.microsoft.com/office/drawing/2014/main" id="{8C7AEA00-11FC-E787-3E78-9A80FE25EBB0}"/>
              </a:ext>
            </a:extLst>
          </p:cNvPr>
          <p:cNvPicPr>
            <a:picLocks noChangeAspect="1"/>
          </p:cNvPicPr>
          <p:nvPr/>
        </p:nvPicPr>
        <p:blipFill rotWithShape="1">
          <a:blip r:embed="rId4"/>
          <a:srcRect l="652" b="29136"/>
          <a:stretch/>
        </p:blipFill>
        <p:spPr>
          <a:xfrm>
            <a:off x="0" y="13359"/>
            <a:ext cx="12192000" cy="6713559"/>
          </a:xfrm>
          <a:prstGeom prst="rect">
            <a:avLst/>
          </a:prstGeom>
        </p:spPr>
      </p:pic>
    </p:spTree>
    <p:extLst>
      <p:ext uri="{BB962C8B-B14F-4D97-AF65-F5344CB8AC3E}">
        <p14:creationId xmlns:p14="http://schemas.microsoft.com/office/powerpoint/2010/main" val="398823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F22F6BB3-B544-C952-7996-146C0CF6E462}"/>
              </a:ext>
            </a:extLst>
          </p:cNvPr>
          <p:cNvSpPr/>
          <p:nvPr/>
        </p:nvSpPr>
        <p:spPr>
          <a:xfrm>
            <a:off x="8129239" y="0"/>
            <a:ext cx="4062761" cy="6858000"/>
          </a:xfrm>
          <a:prstGeom prst="rect">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57" name="TextBox 56">
            <a:extLst>
              <a:ext uri="{FF2B5EF4-FFF2-40B4-BE49-F238E27FC236}">
                <a16:creationId xmlns:a16="http://schemas.microsoft.com/office/drawing/2014/main" id="{5107B649-C211-4413-90E5-6916D255ACC1}"/>
              </a:ext>
            </a:extLst>
          </p:cNvPr>
          <p:cNvSpPr txBox="1"/>
          <p:nvPr/>
        </p:nvSpPr>
        <p:spPr>
          <a:xfrm>
            <a:off x="843600" y="6262297"/>
            <a:ext cx="5937561" cy="461665"/>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lumMod val="50000"/>
                    <a:lumOff val="50000"/>
                  </a:schemeClr>
                </a:solidFill>
                <a:latin typeface="Arial" panose="020B0604020202020204" pitchFamily="34" charset="0"/>
                <a:cs typeface="Arial" panose="020B0604020202020204" pitchFamily="34" charset="0"/>
              </a:rPr>
              <a:t>Green shading indicates nutrients in dairy foods</a:t>
            </a:r>
            <a:endParaRPr kumimoji="0" lang="en-US" sz="1600"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*Long-chain polyunsaturated fatty acids</a:t>
            </a:r>
          </a:p>
        </p:txBody>
      </p:sp>
      <p:sp>
        <p:nvSpPr>
          <p:cNvPr id="60" name="Title 59">
            <a:extLst>
              <a:ext uri="{FF2B5EF4-FFF2-40B4-BE49-F238E27FC236}">
                <a16:creationId xmlns:a16="http://schemas.microsoft.com/office/drawing/2014/main" id="{98B0E53B-4C03-44D9-AB2D-442BB014132C}"/>
              </a:ext>
            </a:extLst>
          </p:cNvPr>
          <p:cNvSpPr>
            <a:spLocks noGrp="1"/>
          </p:cNvSpPr>
          <p:nvPr>
            <p:ph type="title"/>
          </p:nvPr>
        </p:nvSpPr>
        <p:spPr>
          <a:xfrm>
            <a:off x="496888" y="489252"/>
            <a:ext cx="7852171" cy="583435"/>
          </a:xfrm>
        </p:spPr>
        <p:txBody>
          <a:bodyPr/>
          <a:lstStyle/>
          <a:p>
            <a:r>
              <a:rPr lang="en-US" sz="3200"/>
              <a:t>Dairy Every Day is a Healthy Way to  Support Brain Development</a:t>
            </a:r>
          </a:p>
        </p:txBody>
      </p:sp>
      <p:sp>
        <p:nvSpPr>
          <p:cNvPr id="2" name="TextBox 1">
            <a:extLst>
              <a:ext uri="{FF2B5EF4-FFF2-40B4-BE49-F238E27FC236}">
                <a16:creationId xmlns:a16="http://schemas.microsoft.com/office/drawing/2014/main" id="{DA6C237A-EF9C-46C0-C9AD-A33F1F3CA80C}"/>
              </a:ext>
            </a:extLst>
          </p:cNvPr>
          <p:cNvSpPr txBox="1"/>
          <p:nvPr/>
        </p:nvSpPr>
        <p:spPr>
          <a:xfrm>
            <a:off x="8496656" y="1774519"/>
            <a:ext cx="3377293" cy="3046988"/>
          </a:xfrm>
          <a:prstGeom prst="rect">
            <a:avLst/>
          </a:prstGeom>
          <a:noFill/>
        </p:spPr>
        <p:txBody>
          <a:bodyPr wrap="square" lIns="0" rIns="0">
            <a:spAutoFit/>
          </a:bodyPr>
          <a:lstStyle/>
          <a:p>
            <a:pPr algn="ctr"/>
            <a:r>
              <a:rPr lang="en-US" sz="3200">
                <a:solidFill>
                  <a:schemeClr val="bg1"/>
                </a:solidFill>
                <a:cs typeface="Arial"/>
              </a:rPr>
              <a:t>Dairy foods offer </a:t>
            </a:r>
          </a:p>
          <a:p>
            <a:pPr algn="ctr"/>
            <a:r>
              <a:rPr lang="en-US" sz="3200">
                <a:solidFill>
                  <a:schemeClr val="bg1"/>
                </a:solidFill>
                <a:cs typeface="Arial"/>
              </a:rPr>
              <a:t>7 of the 14 nutrients AAP notes as important for early cognitive development. </a:t>
            </a:r>
            <a:endParaRPr lang="en-US" sz="3200">
              <a:solidFill>
                <a:schemeClr val="bg1"/>
              </a:solidFill>
            </a:endParaRPr>
          </a:p>
        </p:txBody>
      </p:sp>
      <p:sp>
        <p:nvSpPr>
          <p:cNvPr id="30" name="TextBox 29">
            <a:extLst>
              <a:ext uri="{FF2B5EF4-FFF2-40B4-BE49-F238E27FC236}">
                <a16:creationId xmlns:a16="http://schemas.microsoft.com/office/drawing/2014/main" id="{954CBC38-DC5C-4B9D-8C6A-56AF4BADDFE4}"/>
              </a:ext>
            </a:extLst>
          </p:cNvPr>
          <p:cNvSpPr txBox="1"/>
          <p:nvPr/>
        </p:nvSpPr>
        <p:spPr>
          <a:xfrm>
            <a:off x="8496656" y="5339019"/>
            <a:ext cx="3197484" cy="707886"/>
          </a:xfrm>
          <a:prstGeom prst="rect">
            <a:avLst/>
          </a:prstGeom>
          <a:noFill/>
        </p:spPr>
        <p:txBody>
          <a:bodyPr wrap="square" lIns="0" tIns="45720" rIns="0" bIns="45720" rtlCol="0" anchor="t">
            <a:spAutoFit/>
          </a:bodyPr>
          <a:lstStyle/>
          <a:p>
            <a:pPr marL="165100" indent="-165100">
              <a:buAutoNum type="arabicPeriod"/>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Schwarzenberg SJ, Georgieff MK, AAP COMMITTEE ON NUTRITION. </a:t>
            </a:r>
            <a:r>
              <a:rPr kumimoji="0" lang="en-US" sz="800" b="0" i="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Pediatrics.</a:t>
            </a:r>
            <a:r>
              <a:rPr kumimoji="0" lang="en-US" sz="8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2018;141(2):e20173716 </a:t>
            </a:r>
          </a:p>
          <a:p>
            <a:pPr marL="165100" indent="-165100">
              <a:buAutoNum type="arabicPeriod"/>
              <a:defRPr/>
            </a:pPr>
            <a:r>
              <a:rPr lang="en-US" sz="800" b="0" i="0">
                <a:solidFill>
                  <a:schemeClr val="bg1"/>
                </a:solidFill>
                <a:effectLst/>
                <a:latin typeface="Arial" panose="020B0604020202020204" pitchFamily="34" charset="0"/>
                <a:cs typeface="Arial" panose="020B0604020202020204" pitchFamily="34" charset="0"/>
              </a:rPr>
              <a:t>Georgieff MK, Brunette KE, Tran PV. </a:t>
            </a:r>
            <a:r>
              <a:rPr lang="en-US" sz="800" b="0" i="1">
                <a:solidFill>
                  <a:schemeClr val="bg1"/>
                </a:solidFill>
                <a:effectLst/>
                <a:latin typeface="Arial" panose="020B0604020202020204" pitchFamily="34" charset="0"/>
                <a:cs typeface="Arial" panose="020B0604020202020204" pitchFamily="34" charset="0"/>
              </a:rPr>
              <a:t>Dev Psychopathol</a:t>
            </a:r>
            <a:r>
              <a:rPr lang="en-US" sz="800" b="0" i="0">
                <a:solidFill>
                  <a:schemeClr val="bg1"/>
                </a:solidFill>
                <a:effectLst/>
                <a:latin typeface="Arial" panose="020B0604020202020204" pitchFamily="34" charset="0"/>
                <a:cs typeface="Arial" panose="020B0604020202020204" pitchFamily="34" charset="0"/>
              </a:rPr>
              <a:t>. 2015;27(2):411-423.</a:t>
            </a:r>
          </a:p>
          <a:p>
            <a:pPr marL="165100" indent="-165100">
              <a:buFontTx/>
              <a:buAutoNum type="arabicPeriod"/>
              <a:defRPr/>
            </a:pPr>
            <a:r>
              <a:rPr lang="en-US" sz="800">
                <a:solidFill>
                  <a:schemeClr val="bg1"/>
                </a:solidFill>
                <a:latin typeface="Arial" panose="020B0604020202020204" pitchFamily="34" charset="0"/>
                <a:ea typeface="+mn-lt"/>
                <a:cs typeface="Arial" panose="020B0604020202020204" pitchFamily="34" charset="0"/>
              </a:rPr>
              <a:t>USDA, ARS. FoodData Central, 2019. fdc.nal.usda.gov</a:t>
            </a:r>
            <a:r>
              <a:rPr lang="en-US" sz="800">
                <a:solidFill>
                  <a:schemeClr val="bg1"/>
                </a:solidFill>
                <a:latin typeface="Arial" panose="020B0604020202020204" pitchFamily="34" charset="0"/>
                <a:cs typeface="Arial" panose="020B0604020202020204" pitchFamily="34" charset="0"/>
              </a:rPr>
              <a:t> </a:t>
            </a:r>
            <a:endParaRPr kumimoji="0" lang="en-US" sz="8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BAA64D89-63DD-E3A8-2826-26A78D7AD949}"/>
              </a:ext>
            </a:extLst>
          </p:cNvPr>
          <p:cNvGrpSpPr/>
          <p:nvPr/>
        </p:nvGrpSpPr>
        <p:grpSpPr>
          <a:xfrm>
            <a:off x="1366675" y="2235635"/>
            <a:ext cx="1423848" cy="2984908"/>
            <a:chOff x="-2420113" y="5630881"/>
            <a:chExt cx="4745988" cy="3754534"/>
          </a:xfrm>
        </p:grpSpPr>
        <p:cxnSp>
          <p:nvCxnSpPr>
            <p:cNvPr id="53" name="Straight Arrow Connector 52">
              <a:extLst>
                <a:ext uri="{FF2B5EF4-FFF2-40B4-BE49-F238E27FC236}">
                  <a16:creationId xmlns:a16="http://schemas.microsoft.com/office/drawing/2014/main" id="{DBF42AB5-A79F-2015-A974-EAB15990F63B}"/>
                </a:ext>
              </a:extLst>
            </p:cNvPr>
            <p:cNvCxnSpPr>
              <a:cxnSpLocks/>
            </p:cNvCxnSpPr>
            <p:nvPr/>
          </p:nvCxnSpPr>
          <p:spPr>
            <a:xfrm>
              <a:off x="-562344" y="9385415"/>
              <a:ext cx="2888219" cy="0"/>
            </a:xfrm>
            <a:prstGeom prst="straightConnector1">
              <a:avLst/>
            </a:prstGeom>
            <a:ln w="9525">
              <a:solidFill>
                <a:schemeClr val="tx2"/>
              </a:solidFill>
              <a:headEnd type="none" w="sm" len="sm"/>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72D3D13-7729-FFBA-432E-7F147A09F3D4}"/>
                </a:ext>
              </a:extLst>
            </p:cNvPr>
            <p:cNvCxnSpPr>
              <a:cxnSpLocks/>
            </p:cNvCxnSpPr>
            <p:nvPr/>
          </p:nvCxnSpPr>
          <p:spPr>
            <a:xfrm>
              <a:off x="-2420113" y="7345912"/>
              <a:ext cx="4745988" cy="0"/>
            </a:xfrm>
            <a:prstGeom prst="straightConnector1">
              <a:avLst/>
            </a:prstGeom>
            <a:ln w="9525">
              <a:solidFill>
                <a:schemeClr val="tx2"/>
              </a:solidFill>
              <a:headEnd type="none" w="sm" len="sm"/>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99DCF8D-13FB-F1E4-CC72-319419BEC0C8}"/>
                </a:ext>
              </a:extLst>
            </p:cNvPr>
            <p:cNvCxnSpPr>
              <a:cxnSpLocks/>
            </p:cNvCxnSpPr>
            <p:nvPr/>
          </p:nvCxnSpPr>
          <p:spPr>
            <a:xfrm>
              <a:off x="-1329394" y="5630881"/>
              <a:ext cx="3655269" cy="0"/>
            </a:xfrm>
            <a:prstGeom prst="straightConnector1">
              <a:avLst/>
            </a:prstGeom>
            <a:ln w="9525">
              <a:solidFill>
                <a:schemeClr val="tx2"/>
              </a:solidFill>
              <a:headEnd type="none" w="sm" len="sm"/>
              <a:tailEnd type="none"/>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F336CD9D-D24A-BA7D-C9CE-2BD9C2F15DF4}"/>
              </a:ext>
            </a:extLst>
          </p:cNvPr>
          <p:cNvSpPr txBox="1"/>
          <p:nvPr/>
        </p:nvSpPr>
        <p:spPr>
          <a:xfrm>
            <a:off x="496888" y="5047280"/>
            <a:ext cx="1732309" cy="369332"/>
          </a:xfrm>
          <a:prstGeom prst="rect">
            <a:avLst/>
          </a:prstGeom>
          <a:solidFill>
            <a:schemeClr val="bg1"/>
          </a:solidFill>
        </p:spPr>
        <p:txBody>
          <a:bodyPr wrap="square" lIns="0" tIns="0" rIns="0" bIns="0" rtlCol="0">
            <a:spAutoFit/>
          </a:bodyPr>
          <a:lstStyle>
            <a:defPPr>
              <a:defRPr lang="en-US"/>
            </a:defPPr>
            <a:lvl1pPr>
              <a:defRPr sz="1000">
                <a:solidFill>
                  <a:schemeClr val="tx2"/>
                </a:solidFill>
                <a:latin typeface="Avenir Book" panose="02000503020000020003" pitchFamily="2" charset="0"/>
              </a:defRPr>
            </a:lvl1pPr>
          </a:lstStyle>
          <a:p>
            <a:r>
              <a:rPr lang="en-US" sz="1200" b="1">
                <a:solidFill>
                  <a:schemeClr val="tx1">
                    <a:lumMod val="75000"/>
                    <a:lumOff val="25000"/>
                  </a:schemeClr>
                </a:solidFill>
                <a:latin typeface="Arial" panose="020B0604020202020204" pitchFamily="34" charset="0"/>
                <a:cs typeface="Arial" panose="020B0604020202020204" pitchFamily="34" charset="0"/>
              </a:rPr>
              <a:t>Vitamins &amp; </a:t>
            </a:r>
            <a:br>
              <a:rPr lang="en-US" sz="1200" b="1">
                <a:solidFill>
                  <a:schemeClr val="tx1">
                    <a:lumMod val="75000"/>
                    <a:lumOff val="25000"/>
                  </a:schemeClr>
                </a:solidFill>
                <a:latin typeface="Arial" panose="020B0604020202020204" pitchFamily="34" charset="0"/>
                <a:cs typeface="Arial" panose="020B0604020202020204" pitchFamily="34" charset="0"/>
              </a:rPr>
            </a:br>
            <a:r>
              <a:rPr lang="en-US" sz="1200" b="1">
                <a:solidFill>
                  <a:schemeClr val="tx1">
                    <a:lumMod val="75000"/>
                    <a:lumOff val="25000"/>
                  </a:schemeClr>
                </a:solidFill>
                <a:latin typeface="Arial" panose="020B0604020202020204" pitchFamily="34" charset="0"/>
                <a:cs typeface="Arial" panose="020B0604020202020204" pitchFamily="34" charset="0"/>
              </a:rPr>
              <a:t>Vitamin-like Nutrients</a:t>
            </a:r>
          </a:p>
        </p:txBody>
      </p:sp>
      <p:sp>
        <p:nvSpPr>
          <p:cNvPr id="59" name="TextBox 58">
            <a:extLst>
              <a:ext uri="{FF2B5EF4-FFF2-40B4-BE49-F238E27FC236}">
                <a16:creationId xmlns:a16="http://schemas.microsoft.com/office/drawing/2014/main" id="{386293FE-6F3F-617A-1818-A30C16ACEFD9}"/>
              </a:ext>
            </a:extLst>
          </p:cNvPr>
          <p:cNvSpPr txBox="1"/>
          <p:nvPr/>
        </p:nvSpPr>
        <p:spPr>
          <a:xfrm>
            <a:off x="496889" y="3505423"/>
            <a:ext cx="664884" cy="184666"/>
          </a:xfrm>
          <a:prstGeom prst="rect">
            <a:avLst/>
          </a:prstGeom>
          <a:solidFill>
            <a:schemeClr val="bg1"/>
          </a:solidFill>
        </p:spPr>
        <p:txBody>
          <a:bodyPr wrap="square" lIns="0" tIns="0" rIns="0" bIns="0" rtlCol="0">
            <a:spAutoFit/>
          </a:bodyPr>
          <a:lstStyle>
            <a:defPPr>
              <a:defRPr lang="en-US"/>
            </a:defPPr>
            <a:lvl1pPr>
              <a:defRPr sz="1000">
                <a:solidFill>
                  <a:schemeClr val="tx2"/>
                </a:solidFill>
                <a:latin typeface="Avenir Book" panose="02000503020000020003" pitchFamily="2" charset="0"/>
              </a:defRPr>
            </a:lvl1pPr>
          </a:lstStyle>
          <a:p>
            <a:r>
              <a:rPr lang="en-US" sz="1200" b="1">
                <a:solidFill>
                  <a:schemeClr val="tx1">
                    <a:lumMod val="75000"/>
                    <a:lumOff val="25000"/>
                  </a:schemeClr>
                </a:solidFill>
                <a:latin typeface="Arial" panose="020B0604020202020204" pitchFamily="34" charset="0"/>
                <a:cs typeface="Arial" panose="020B0604020202020204" pitchFamily="34" charset="0"/>
              </a:rPr>
              <a:t>Minerals</a:t>
            </a:r>
          </a:p>
        </p:txBody>
      </p:sp>
      <p:sp>
        <p:nvSpPr>
          <p:cNvPr id="61" name="TextBox 60">
            <a:extLst>
              <a:ext uri="{FF2B5EF4-FFF2-40B4-BE49-F238E27FC236}">
                <a16:creationId xmlns:a16="http://schemas.microsoft.com/office/drawing/2014/main" id="{0AE572EE-4457-D88D-1AF3-5010922B5E8D}"/>
              </a:ext>
            </a:extLst>
          </p:cNvPr>
          <p:cNvSpPr txBox="1"/>
          <p:nvPr/>
        </p:nvSpPr>
        <p:spPr>
          <a:xfrm>
            <a:off x="496889" y="2146547"/>
            <a:ext cx="1163082" cy="184666"/>
          </a:xfrm>
          <a:prstGeom prst="rect">
            <a:avLst/>
          </a:prstGeom>
          <a:solidFill>
            <a:schemeClr val="bg1"/>
          </a:solidFill>
        </p:spPr>
        <p:txBody>
          <a:bodyPr wrap="square" lIns="0" tIns="0" rIns="0" bIns="0" rtlCol="0" anchor="ctr">
            <a:spAutoFit/>
          </a:bodyPr>
          <a:lstStyle>
            <a:defPPr>
              <a:defRPr lang="en-US"/>
            </a:defPPr>
            <a:lvl1pPr>
              <a:defRPr sz="1000">
                <a:solidFill>
                  <a:schemeClr val="tx2"/>
                </a:solidFill>
                <a:latin typeface="Avenir Book" panose="02000503020000020003" pitchFamily="2" charset="0"/>
              </a:defRPr>
            </a:lvl1pPr>
          </a:lstStyle>
          <a:p>
            <a:r>
              <a:rPr lang="en-US" sz="1200" b="1">
                <a:solidFill>
                  <a:schemeClr val="tx1">
                    <a:lumMod val="75000"/>
                    <a:lumOff val="25000"/>
                  </a:schemeClr>
                </a:solidFill>
                <a:latin typeface="Arial" panose="020B0604020202020204" pitchFamily="34" charset="0"/>
                <a:cs typeface="Arial" panose="020B0604020202020204" pitchFamily="34" charset="0"/>
              </a:rPr>
              <a:t>Macronutrients</a:t>
            </a:r>
          </a:p>
        </p:txBody>
      </p:sp>
      <p:grpSp>
        <p:nvGrpSpPr>
          <p:cNvPr id="62" name="Group 61">
            <a:extLst>
              <a:ext uri="{FF2B5EF4-FFF2-40B4-BE49-F238E27FC236}">
                <a16:creationId xmlns:a16="http://schemas.microsoft.com/office/drawing/2014/main" id="{FA8130D3-DBA3-D75F-A35C-6EAC743CB825}"/>
              </a:ext>
            </a:extLst>
          </p:cNvPr>
          <p:cNvGrpSpPr/>
          <p:nvPr/>
        </p:nvGrpSpPr>
        <p:grpSpPr>
          <a:xfrm>
            <a:off x="3093155" y="1577009"/>
            <a:ext cx="4474762" cy="4395246"/>
            <a:chOff x="3823663" y="5856951"/>
            <a:chExt cx="3374797" cy="2355657"/>
          </a:xfrm>
        </p:grpSpPr>
        <p:sp>
          <p:nvSpPr>
            <p:cNvPr id="63" name="Rounded Rectangle 62">
              <a:extLst>
                <a:ext uri="{FF2B5EF4-FFF2-40B4-BE49-F238E27FC236}">
                  <a16:creationId xmlns:a16="http://schemas.microsoft.com/office/drawing/2014/main" id="{D08B1BD9-3D0D-5F54-6B6F-54626543D83D}"/>
                </a:ext>
              </a:extLst>
            </p:cNvPr>
            <p:cNvSpPr/>
            <p:nvPr/>
          </p:nvSpPr>
          <p:spPr>
            <a:xfrm>
              <a:off x="3823663" y="7871368"/>
              <a:ext cx="1068686" cy="341240"/>
            </a:xfrm>
            <a:prstGeom prst="roundRect">
              <a:avLst/>
            </a:prstGeom>
            <a:solidFill>
              <a:srgbClr val="0469B5"/>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latin typeface="Arial" panose="020B0604020202020204" pitchFamily="34" charset="0"/>
                  <a:cs typeface="Arial" panose="020B0604020202020204" pitchFamily="34" charset="0"/>
                </a:rPr>
                <a:t>VITAMIN B6</a:t>
              </a:r>
            </a:p>
          </p:txBody>
        </p:sp>
        <p:sp>
          <p:nvSpPr>
            <p:cNvPr id="64" name="Rounded Rectangle 63">
              <a:extLst>
                <a:ext uri="{FF2B5EF4-FFF2-40B4-BE49-F238E27FC236}">
                  <a16:creationId xmlns:a16="http://schemas.microsoft.com/office/drawing/2014/main" id="{8CD30A91-85CE-1AE3-79C1-C86FFAD4044C}"/>
                </a:ext>
              </a:extLst>
            </p:cNvPr>
            <p:cNvSpPr/>
            <p:nvPr/>
          </p:nvSpPr>
          <p:spPr>
            <a:xfrm>
              <a:off x="4976719" y="7871368"/>
              <a:ext cx="1068686" cy="341240"/>
            </a:xfrm>
            <a:prstGeom prst="roundRect">
              <a:avLst/>
            </a:prstGeom>
            <a:solidFill>
              <a:schemeClr val="accent3"/>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solidFill>
                    <a:schemeClr val="tx2"/>
                  </a:solidFill>
                  <a:latin typeface="Arial" panose="020B0604020202020204" pitchFamily="34" charset="0"/>
                  <a:cs typeface="Arial" panose="020B0604020202020204" pitchFamily="34" charset="0"/>
                </a:rPr>
                <a:t>VITAMIN B12</a:t>
              </a:r>
            </a:p>
          </p:txBody>
        </p:sp>
        <p:sp>
          <p:nvSpPr>
            <p:cNvPr id="65" name="Rounded Rectangle 64">
              <a:extLst>
                <a:ext uri="{FF2B5EF4-FFF2-40B4-BE49-F238E27FC236}">
                  <a16:creationId xmlns:a16="http://schemas.microsoft.com/office/drawing/2014/main" id="{F70C9CFF-345A-8346-5847-2482A68FF522}"/>
                </a:ext>
              </a:extLst>
            </p:cNvPr>
            <p:cNvSpPr/>
            <p:nvPr/>
          </p:nvSpPr>
          <p:spPr>
            <a:xfrm>
              <a:off x="6129774" y="7871368"/>
              <a:ext cx="1068686" cy="341240"/>
            </a:xfrm>
            <a:prstGeom prst="roundRect">
              <a:avLst/>
            </a:prstGeom>
            <a:solidFill>
              <a:schemeClr val="accent3"/>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solidFill>
                    <a:schemeClr val="tx2"/>
                  </a:solidFill>
                  <a:latin typeface="Arial" panose="020B0604020202020204" pitchFamily="34" charset="0"/>
                  <a:cs typeface="Arial" panose="020B0604020202020204" pitchFamily="34" charset="0"/>
                </a:rPr>
                <a:t>VITAMIN A</a:t>
              </a:r>
            </a:p>
          </p:txBody>
        </p:sp>
        <p:sp>
          <p:nvSpPr>
            <p:cNvPr id="66" name="Rounded Rectangle 65">
              <a:extLst>
                <a:ext uri="{FF2B5EF4-FFF2-40B4-BE49-F238E27FC236}">
                  <a16:creationId xmlns:a16="http://schemas.microsoft.com/office/drawing/2014/main" id="{C327D841-217F-5E3A-A173-19EDAFEB09E9}"/>
                </a:ext>
              </a:extLst>
            </p:cNvPr>
            <p:cNvSpPr/>
            <p:nvPr/>
          </p:nvSpPr>
          <p:spPr>
            <a:xfrm>
              <a:off x="3823663" y="7468484"/>
              <a:ext cx="1068686" cy="341240"/>
            </a:xfrm>
            <a:prstGeom prst="roundRect">
              <a:avLst/>
            </a:prstGeom>
            <a:solidFill>
              <a:schemeClr val="accent3"/>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solidFill>
                    <a:schemeClr val="tx2"/>
                  </a:solidFill>
                  <a:latin typeface="Arial" panose="020B0604020202020204" pitchFamily="34" charset="0"/>
                  <a:cs typeface="Arial" panose="020B0604020202020204" pitchFamily="34" charset="0"/>
                </a:rPr>
                <a:t>CHOLINE</a:t>
              </a:r>
            </a:p>
          </p:txBody>
        </p:sp>
        <p:sp>
          <p:nvSpPr>
            <p:cNvPr id="67" name="Rounded Rectangle 66">
              <a:extLst>
                <a:ext uri="{FF2B5EF4-FFF2-40B4-BE49-F238E27FC236}">
                  <a16:creationId xmlns:a16="http://schemas.microsoft.com/office/drawing/2014/main" id="{298B50E1-6B5A-8FC8-B3F5-AD6274DAAC54}"/>
                </a:ext>
              </a:extLst>
            </p:cNvPr>
            <p:cNvSpPr/>
            <p:nvPr/>
          </p:nvSpPr>
          <p:spPr>
            <a:xfrm>
              <a:off x="4976719" y="7468484"/>
              <a:ext cx="1068686" cy="341240"/>
            </a:xfrm>
            <a:prstGeom prst="roundRect">
              <a:avLst/>
            </a:prstGeom>
            <a:solidFill>
              <a:srgbClr val="0469B5"/>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latin typeface="Arial" panose="020B0604020202020204" pitchFamily="34" charset="0"/>
                  <a:cs typeface="Arial" panose="020B0604020202020204" pitchFamily="34" charset="0"/>
                </a:rPr>
                <a:t>VITAMIN K</a:t>
              </a:r>
            </a:p>
          </p:txBody>
        </p:sp>
        <p:sp>
          <p:nvSpPr>
            <p:cNvPr id="68" name="Rounded Rectangle 67">
              <a:extLst>
                <a:ext uri="{FF2B5EF4-FFF2-40B4-BE49-F238E27FC236}">
                  <a16:creationId xmlns:a16="http://schemas.microsoft.com/office/drawing/2014/main" id="{9CD3E798-310C-56BA-5020-94643DB41759}"/>
                </a:ext>
              </a:extLst>
            </p:cNvPr>
            <p:cNvSpPr/>
            <p:nvPr/>
          </p:nvSpPr>
          <p:spPr>
            <a:xfrm>
              <a:off x="6129774" y="7468484"/>
              <a:ext cx="1068686" cy="341240"/>
            </a:xfrm>
            <a:prstGeom prst="roundRect">
              <a:avLst/>
            </a:prstGeom>
            <a:solidFill>
              <a:srgbClr val="0469B5"/>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latin typeface="Arial" panose="020B0604020202020204" pitchFamily="34" charset="0"/>
                  <a:cs typeface="Arial" panose="020B0604020202020204" pitchFamily="34" charset="0"/>
                </a:rPr>
                <a:t>FOLATE</a:t>
              </a:r>
            </a:p>
          </p:txBody>
        </p:sp>
        <p:sp>
          <p:nvSpPr>
            <p:cNvPr id="69" name="Rounded Rectangle 68">
              <a:extLst>
                <a:ext uri="{FF2B5EF4-FFF2-40B4-BE49-F238E27FC236}">
                  <a16:creationId xmlns:a16="http://schemas.microsoft.com/office/drawing/2014/main" id="{373877C4-335E-5D55-C18A-A9BEF1377D0A}"/>
                </a:ext>
              </a:extLst>
            </p:cNvPr>
            <p:cNvSpPr/>
            <p:nvPr/>
          </p:nvSpPr>
          <p:spPr>
            <a:xfrm>
              <a:off x="3823663" y="7065601"/>
              <a:ext cx="1068686" cy="341240"/>
            </a:xfrm>
            <a:prstGeom prst="roundRect">
              <a:avLst/>
            </a:prstGeom>
            <a:solidFill>
              <a:schemeClr val="accent3"/>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solidFill>
                    <a:schemeClr val="tx2"/>
                  </a:solidFill>
                  <a:latin typeface="Arial" panose="020B0604020202020204" pitchFamily="34" charset="0"/>
                  <a:cs typeface="Arial" panose="020B0604020202020204" pitchFamily="34" charset="0"/>
                </a:rPr>
                <a:t>ZINC</a:t>
              </a:r>
            </a:p>
          </p:txBody>
        </p:sp>
        <p:sp>
          <p:nvSpPr>
            <p:cNvPr id="70" name="Rounded Rectangle 69">
              <a:extLst>
                <a:ext uri="{FF2B5EF4-FFF2-40B4-BE49-F238E27FC236}">
                  <a16:creationId xmlns:a16="http://schemas.microsoft.com/office/drawing/2014/main" id="{BB1C0E81-462D-C4D3-5C9D-80568D30EDA7}"/>
                </a:ext>
              </a:extLst>
            </p:cNvPr>
            <p:cNvSpPr/>
            <p:nvPr/>
          </p:nvSpPr>
          <p:spPr>
            <a:xfrm>
              <a:off x="4976719" y="7065600"/>
              <a:ext cx="1068686" cy="341240"/>
            </a:xfrm>
            <a:prstGeom prst="roundRect">
              <a:avLst/>
            </a:prstGeom>
            <a:solidFill>
              <a:schemeClr val="accent3"/>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solidFill>
                    <a:schemeClr val="tx2"/>
                  </a:solidFill>
                  <a:latin typeface="Arial" panose="020B0604020202020204" pitchFamily="34" charset="0"/>
                  <a:cs typeface="Arial" panose="020B0604020202020204" pitchFamily="34" charset="0"/>
                </a:rPr>
                <a:t>SELENIUM</a:t>
              </a:r>
            </a:p>
          </p:txBody>
        </p:sp>
        <p:sp>
          <p:nvSpPr>
            <p:cNvPr id="71" name="Rounded Rectangle 70">
              <a:extLst>
                <a:ext uri="{FF2B5EF4-FFF2-40B4-BE49-F238E27FC236}">
                  <a16:creationId xmlns:a16="http://schemas.microsoft.com/office/drawing/2014/main" id="{FCAD23B6-29C3-5DF2-A956-B02B156E0BDD}"/>
                </a:ext>
              </a:extLst>
            </p:cNvPr>
            <p:cNvSpPr/>
            <p:nvPr/>
          </p:nvSpPr>
          <p:spPr>
            <a:xfrm>
              <a:off x="6129774" y="7065600"/>
              <a:ext cx="1068686" cy="341240"/>
            </a:xfrm>
            <a:prstGeom prst="roundRect">
              <a:avLst/>
            </a:prstGeom>
            <a:solidFill>
              <a:schemeClr val="accent3"/>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solidFill>
                    <a:schemeClr val="tx2"/>
                  </a:solidFill>
                  <a:latin typeface="Arial" panose="020B0604020202020204" pitchFamily="34" charset="0"/>
                  <a:cs typeface="Arial" panose="020B0604020202020204" pitchFamily="34" charset="0"/>
                </a:rPr>
                <a:t>IODINE</a:t>
              </a:r>
            </a:p>
          </p:txBody>
        </p:sp>
        <p:sp>
          <p:nvSpPr>
            <p:cNvPr id="72" name="Rounded Rectangle 71">
              <a:extLst>
                <a:ext uri="{FF2B5EF4-FFF2-40B4-BE49-F238E27FC236}">
                  <a16:creationId xmlns:a16="http://schemas.microsoft.com/office/drawing/2014/main" id="{00BFBD97-07EC-8036-70B7-DA9E42247F73}"/>
                </a:ext>
              </a:extLst>
            </p:cNvPr>
            <p:cNvSpPr/>
            <p:nvPr/>
          </p:nvSpPr>
          <p:spPr>
            <a:xfrm>
              <a:off x="3823663" y="6662718"/>
              <a:ext cx="1068686" cy="341240"/>
            </a:xfrm>
            <a:prstGeom prst="roundRect">
              <a:avLst/>
            </a:prstGeom>
            <a:solidFill>
              <a:srgbClr val="0469B5"/>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latin typeface="Arial" panose="020B0604020202020204" pitchFamily="34" charset="0"/>
                  <a:cs typeface="Arial" panose="020B0604020202020204" pitchFamily="34" charset="0"/>
                </a:rPr>
                <a:t>IRON</a:t>
              </a:r>
            </a:p>
          </p:txBody>
        </p:sp>
        <p:sp>
          <p:nvSpPr>
            <p:cNvPr id="73" name="Rounded Rectangle 72">
              <a:extLst>
                <a:ext uri="{FF2B5EF4-FFF2-40B4-BE49-F238E27FC236}">
                  <a16:creationId xmlns:a16="http://schemas.microsoft.com/office/drawing/2014/main" id="{AB14F9D1-A503-9FB8-27C2-6DEB74E26140}"/>
                </a:ext>
              </a:extLst>
            </p:cNvPr>
            <p:cNvSpPr/>
            <p:nvPr/>
          </p:nvSpPr>
          <p:spPr>
            <a:xfrm>
              <a:off x="4976719" y="6662717"/>
              <a:ext cx="1068686" cy="341240"/>
            </a:xfrm>
            <a:prstGeom prst="roundRect">
              <a:avLst/>
            </a:prstGeom>
            <a:solidFill>
              <a:srgbClr val="0469B5"/>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latin typeface="Arial" panose="020B0604020202020204" pitchFamily="34" charset="0"/>
                  <a:cs typeface="Arial" panose="020B0604020202020204" pitchFamily="34" charset="0"/>
                </a:rPr>
                <a:t>COPPER</a:t>
              </a:r>
            </a:p>
          </p:txBody>
        </p:sp>
        <p:sp>
          <p:nvSpPr>
            <p:cNvPr id="74" name="Rounded Rectangle 73">
              <a:extLst>
                <a:ext uri="{FF2B5EF4-FFF2-40B4-BE49-F238E27FC236}">
                  <a16:creationId xmlns:a16="http://schemas.microsoft.com/office/drawing/2014/main" id="{722950AF-30EA-AA48-EBDB-408F35ECDFC8}"/>
                </a:ext>
              </a:extLst>
            </p:cNvPr>
            <p:cNvSpPr/>
            <p:nvPr/>
          </p:nvSpPr>
          <p:spPr>
            <a:xfrm>
              <a:off x="3823663" y="6259834"/>
              <a:ext cx="1068686" cy="341240"/>
            </a:xfrm>
            <a:prstGeom prst="roundRect">
              <a:avLst/>
            </a:prstGeom>
            <a:solidFill>
              <a:schemeClr val="accent3"/>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solidFill>
                    <a:schemeClr val="tx2"/>
                  </a:solidFill>
                  <a:latin typeface="Arial" panose="020B0604020202020204" pitchFamily="34" charset="0"/>
                  <a:cs typeface="Arial" panose="020B0604020202020204" pitchFamily="34" charset="0"/>
                </a:rPr>
                <a:t>PROTEIN</a:t>
              </a:r>
            </a:p>
          </p:txBody>
        </p:sp>
        <p:sp>
          <p:nvSpPr>
            <p:cNvPr id="75" name="Rounded Rectangle 74">
              <a:extLst>
                <a:ext uri="{FF2B5EF4-FFF2-40B4-BE49-F238E27FC236}">
                  <a16:creationId xmlns:a16="http://schemas.microsoft.com/office/drawing/2014/main" id="{CB8F8B08-A0C9-9B91-BABB-3A7DD9DAD7F2}"/>
                </a:ext>
              </a:extLst>
            </p:cNvPr>
            <p:cNvSpPr/>
            <p:nvPr/>
          </p:nvSpPr>
          <p:spPr>
            <a:xfrm>
              <a:off x="4976719" y="6259834"/>
              <a:ext cx="1068686" cy="341240"/>
            </a:xfrm>
            <a:prstGeom prst="roundRect">
              <a:avLst/>
            </a:prstGeom>
            <a:solidFill>
              <a:srgbClr val="0469B5"/>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latin typeface="Arial" panose="020B0604020202020204" pitchFamily="34" charset="0"/>
                  <a:cs typeface="Arial" panose="020B0604020202020204" pitchFamily="34" charset="0"/>
                </a:rPr>
                <a:t>SPECIFIC FATS*</a:t>
              </a:r>
            </a:p>
          </p:txBody>
        </p:sp>
        <p:sp>
          <p:nvSpPr>
            <p:cNvPr id="76" name="Rounded Rectangle 75">
              <a:extLst>
                <a:ext uri="{FF2B5EF4-FFF2-40B4-BE49-F238E27FC236}">
                  <a16:creationId xmlns:a16="http://schemas.microsoft.com/office/drawing/2014/main" id="{FADEDF9D-6A3F-A23D-0036-FF96DD07A4E6}"/>
                </a:ext>
              </a:extLst>
            </p:cNvPr>
            <p:cNvSpPr/>
            <p:nvPr/>
          </p:nvSpPr>
          <p:spPr>
            <a:xfrm>
              <a:off x="3823663" y="5856951"/>
              <a:ext cx="1068686" cy="341240"/>
            </a:xfrm>
            <a:prstGeom prst="roundRect">
              <a:avLst/>
            </a:prstGeom>
            <a:solidFill>
              <a:srgbClr val="0469B5"/>
            </a:solidFill>
            <a:ln>
              <a:noFill/>
            </a:ln>
            <a:scene3d>
              <a:camera prst="obliqueTopRight"/>
              <a:lightRig rig="twoPt" dir="t"/>
            </a:scene3d>
            <a:sp3d extrusionH="508000" prstMaterial="matt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100">
                  <a:latin typeface="Arial" panose="020B0604020202020204" pitchFamily="34" charset="0"/>
                  <a:cs typeface="Arial" panose="020B0604020202020204" pitchFamily="34" charset="0"/>
                </a:rPr>
                <a:t>GLUCOSE</a:t>
              </a:r>
            </a:p>
          </p:txBody>
        </p:sp>
      </p:grpSp>
      <p:cxnSp>
        <p:nvCxnSpPr>
          <p:cNvPr id="77" name="Straight Connector 76">
            <a:extLst>
              <a:ext uri="{FF2B5EF4-FFF2-40B4-BE49-F238E27FC236}">
                <a16:creationId xmlns:a16="http://schemas.microsoft.com/office/drawing/2014/main" id="{7A004800-1664-0FB5-AC14-0C60A94860F2}"/>
              </a:ext>
            </a:extLst>
          </p:cNvPr>
          <p:cNvCxnSpPr>
            <a:cxnSpLocks/>
          </p:cNvCxnSpPr>
          <p:nvPr/>
        </p:nvCxnSpPr>
        <p:spPr>
          <a:xfrm>
            <a:off x="2790525" y="4468832"/>
            <a:ext cx="0" cy="1503423"/>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E49E926-8D6F-7D52-4F05-C43ABD2F75C4}"/>
              </a:ext>
            </a:extLst>
          </p:cNvPr>
          <p:cNvCxnSpPr>
            <a:cxnSpLocks/>
          </p:cNvCxnSpPr>
          <p:nvPr/>
        </p:nvCxnSpPr>
        <p:spPr>
          <a:xfrm>
            <a:off x="2787735" y="3069487"/>
            <a:ext cx="0" cy="1033945"/>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8D9DFA2-FB4F-1BD9-5334-C4E8A6CB9546}"/>
              </a:ext>
            </a:extLst>
          </p:cNvPr>
          <p:cNvCxnSpPr>
            <a:cxnSpLocks/>
          </p:cNvCxnSpPr>
          <p:nvPr/>
        </p:nvCxnSpPr>
        <p:spPr>
          <a:xfrm>
            <a:off x="2787735" y="1577077"/>
            <a:ext cx="0" cy="138833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02" name="Picture 4">
            <a:extLst>
              <a:ext uri="{FF2B5EF4-FFF2-40B4-BE49-F238E27FC236}">
                <a16:creationId xmlns:a16="http://schemas.microsoft.com/office/drawing/2014/main" id="{B60B6139-35B7-3FAB-7DE8-63DC40BECCE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82831" y="6288346"/>
            <a:ext cx="606114" cy="263312"/>
          </a:xfrm>
          <a:prstGeom prst="rect">
            <a:avLst/>
          </a:prstGeom>
        </p:spPr>
      </p:pic>
      <p:sp>
        <p:nvSpPr>
          <p:cNvPr id="103" name="Slide Number Placeholder 1">
            <a:extLst>
              <a:ext uri="{FF2B5EF4-FFF2-40B4-BE49-F238E27FC236}">
                <a16:creationId xmlns:a16="http://schemas.microsoft.com/office/drawing/2014/main" id="{A3210F98-F99F-C41C-2CA6-00C1F60B4A4D}"/>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10</a:t>
            </a:fld>
            <a:endParaRPr lang="en-US" noProof="0"/>
          </a:p>
        </p:txBody>
      </p:sp>
      <p:sp>
        <p:nvSpPr>
          <p:cNvPr id="6" name="Rectangle 5">
            <a:extLst>
              <a:ext uri="{FF2B5EF4-FFF2-40B4-BE49-F238E27FC236}">
                <a16:creationId xmlns:a16="http://schemas.microsoft.com/office/drawing/2014/main" id="{C1E8C8A7-06CD-23DE-92DF-89C184E7B472}"/>
              </a:ext>
            </a:extLst>
          </p:cNvPr>
          <p:cNvSpPr/>
          <p:nvPr/>
        </p:nvSpPr>
        <p:spPr>
          <a:xfrm>
            <a:off x="0" y="6772060"/>
            <a:ext cx="12192000" cy="859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pic>
        <p:nvPicPr>
          <p:cNvPr id="7" name="Graphic 6">
            <a:extLst>
              <a:ext uri="{FF2B5EF4-FFF2-40B4-BE49-F238E27FC236}">
                <a16:creationId xmlns:a16="http://schemas.microsoft.com/office/drawing/2014/main" id="{08BB3D50-0102-74DE-D17B-054C936AFB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90537" y="728288"/>
            <a:ext cx="848721" cy="848721"/>
          </a:xfrm>
          <a:prstGeom prst="rect">
            <a:avLst/>
          </a:prstGeom>
        </p:spPr>
      </p:pic>
    </p:spTree>
    <p:extLst>
      <p:ext uri="{BB962C8B-B14F-4D97-AF65-F5344CB8AC3E}">
        <p14:creationId xmlns:p14="http://schemas.microsoft.com/office/powerpoint/2010/main" val="19454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99B9-DB5D-45B3-AC2B-431437988E6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saturation sat="400000"/>
                    </a14:imgEffect>
                  </a14:imgLayer>
                </a14:imgProps>
              </a:ext>
            </a:extLst>
          </a:blip>
          <a:stretch>
            <a:fillRect/>
          </a:stretch>
        </p:blipFill>
        <p:spPr>
          <a:xfrm>
            <a:off x="496888" y="1133660"/>
            <a:ext cx="4804455" cy="4776576"/>
          </a:xfrm>
          <a:prstGeom prst="rect">
            <a:avLst/>
          </a:prstGeom>
          <a:ln>
            <a:noFill/>
          </a:ln>
          <a:effectLst>
            <a:outerShdw blurRad="228600" algn="ctr" rotWithShape="0">
              <a:prstClr val="black">
                <a:alpha val="37000"/>
              </a:prstClr>
            </a:outerShdw>
          </a:effectLst>
        </p:spPr>
      </p:pic>
      <p:sp>
        <p:nvSpPr>
          <p:cNvPr id="15" name="TextBox 14">
            <a:extLst>
              <a:ext uri="{FF2B5EF4-FFF2-40B4-BE49-F238E27FC236}">
                <a16:creationId xmlns:a16="http://schemas.microsoft.com/office/drawing/2014/main" id="{7F436EB3-BB86-4016-8AEC-BA3FBB385C31}"/>
              </a:ext>
            </a:extLst>
          </p:cNvPr>
          <p:cNvSpPr txBox="1"/>
          <p:nvPr/>
        </p:nvSpPr>
        <p:spPr>
          <a:xfrm>
            <a:off x="7590450" y="1404864"/>
            <a:ext cx="2548775" cy="1052596"/>
          </a:xfrm>
          <a:prstGeom prst="rect">
            <a:avLst/>
          </a:prstGeom>
          <a:noFill/>
        </p:spPr>
        <p:txBody>
          <a:bodyPr wrap="none" lIns="0" tIns="0" rIns="0" bIns="0" rtlCol="0" anchor="ctr">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lang="en-US" sz="1600" b="1">
                <a:solidFill>
                  <a:schemeClr val="tx1">
                    <a:lumMod val="75000"/>
                    <a:lumOff val="25000"/>
                  </a:schemeClr>
                </a:solidFill>
                <a:latin typeface="Arial" panose="020B0604020202020204" pitchFamily="34" charset="0"/>
                <a:cs typeface="Arial" panose="020B0604020202020204" pitchFamily="34" charset="0"/>
              </a:rPr>
              <a:t>DAIRY</a:t>
            </a:r>
            <a:r>
              <a:rPr kumimoji="0" lang="en-US" sz="16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 MILK</a:t>
            </a:r>
          </a:p>
          <a:p>
            <a:pPr marL="0" marR="0" lvl="0" indent="0" defTabSz="4572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a:ln>
                  <a:noFill/>
                </a:ln>
                <a:solidFill>
                  <a:srgbClr val="224051"/>
                </a:solidFill>
                <a:effectLst/>
                <a:uLnTx/>
                <a:uFillTx/>
                <a:latin typeface="Arial" panose="020B0604020202020204" pitchFamily="34" charset="0"/>
                <a:cs typeface="Arial" panose="020B0604020202020204" pitchFamily="34" charset="0"/>
              </a:rPr>
              <a:t>59</a:t>
            </a:r>
            <a:r>
              <a:rPr kumimoji="0" lang="en-US" sz="5400" b="1" i="0" u="none" strike="noStrike" kern="1200" cap="none" spc="0" normalizeH="0" baseline="30000" noProof="0">
                <a:ln>
                  <a:noFill/>
                </a:ln>
                <a:solidFill>
                  <a:srgbClr val="224051"/>
                </a:solidFill>
                <a:effectLst/>
                <a:uLnTx/>
                <a:uFillTx/>
                <a:latin typeface="Arial" panose="020B0604020202020204" pitchFamily="34" charset="0"/>
                <a:cs typeface="Arial" panose="020B0604020202020204" pitchFamily="34" charset="0"/>
              </a:rPr>
              <a:t>%</a:t>
            </a:r>
            <a:r>
              <a:rPr kumimoji="0" lang="en-US" sz="6000" b="1" i="0" u="none" strike="noStrike" kern="1200" cap="none" spc="0" normalizeH="0" baseline="0" noProof="0">
                <a:ln>
                  <a:noFill/>
                </a:ln>
                <a:solidFill>
                  <a:srgbClr val="224051"/>
                </a:solidFill>
                <a:effectLst/>
                <a:uLnTx/>
                <a:uFillTx/>
                <a:latin typeface="Arial" panose="020B0604020202020204" pitchFamily="34" charset="0"/>
                <a:cs typeface="Arial" panose="020B0604020202020204" pitchFamily="34" charset="0"/>
              </a:rPr>
              <a:t> DV</a:t>
            </a:r>
          </a:p>
        </p:txBody>
      </p:sp>
      <p:sp>
        <p:nvSpPr>
          <p:cNvPr id="18" name="TextBox 17">
            <a:extLst>
              <a:ext uri="{FF2B5EF4-FFF2-40B4-BE49-F238E27FC236}">
                <a16:creationId xmlns:a16="http://schemas.microsoft.com/office/drawing/2014/main" id="{91EAE597-C39D-4D49-9E73-032318E6E45A}"/>
              </a:ext>
            </a:extLst>
          </p:cNvPr>
          <p:cNvSpPr txBox="1"/>
          <p:nvPr/>
        </p:nvSpPr>
        <p:spPr>
          <a:xfrm>
            <a:off x="6370647" y="5790600"/>
            <a:ext cx="4472482" cy="407804"/>
          </a:xfrm>
          <a:prstGeom prst="rect">
            <a:avLst/>
          </a:prstGeom>
          <a:noFill/>
        </p:spPr>
        <p:txBody>
          <a:bodyPr wrap="square" lIns="0" rIns="0">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9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*The DV for iodine is 150 mcg for healthy adults and children over 4.</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9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**Cracker sized slice of cheese</a:t>
            </a:r>
          </a:p>
        </p:txBody>
      </p:sp>
      <p:sp>
        <p:nvSpPr>
          <p:cNvPr id="19" name="TextBox 18">
            <a:extLst>
              <a:ext uri="{FF2B5EF4-FFF2-40B4-BE49-F238E27FC236}">
                <a16:creationId xmlns:a16="http://schemas.microsoft.com/office/drawing/2014/main" id="{02B75570-78B4-4E82-8669-57F6F9999A13}"/>
              </a:ext>
            </a:extLst>
          </p:cNvPr>
          <p:cNvSpPr txBox="1"/>
          <p:nvPr/>
        </p:nvSpPr>
        <p:spPr>
          <a:xfrm>
            <a:off x="849313" y="6311993"/>
            <a:ext cx="5599112" cy="338554"/>
          </a:xfrm>
          <a:prstGeom prst="rect">
            <a:avLst/>
          </a:prstGeom>
          <a:noFill/>
        </p:spPr>
        <p:txBody>
          <a:bodyPr wrap="square" lIns="0"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USDA, FDA and ODS-NIH </a:t>
            </a:r>
            <a:r>
              <a:rPr kumimoji="0" lang="en-US" sz="8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Database for the Iodine Content of Common Foods per serving, Release 2</a:t>
            </a: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 January 2022.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National Dairy Council. </a:t>
            </a:r>
            <a:r>
              <a:rPr kumimoji="0" lang="en-US" sz="8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The Importance of Iodine in Prenatal Brain Development</a:t>
            </a: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 May 2022. </a:t>
            </a:r>
          </a:p>
        </p:txBody>
      </p:sp>
      <p:sp>
        <p:nvSpPr>
          <p:cNvPr id="3" name="Title 2">
            <a:extLst>
              <a:ext uri="{FF2B5EF4-FFF2-40B4-BE49-F238E27FC236}">
                <a16:creationId xmlns:a16="http://schemas.microsoft.com/office/drawing/2014/main" id="{ECEBCCE5-0B29-4895-8AE2-B34F0244ACF1}"/>
              </a:ext>
            </a:extLst>
          </p:cNvPr>
          <p:cNvSpPr>
            <a:spLocks noGrp="1"/>
          </p:cNvSpPr>
          <p:nvPr>
            <p:ph type="title"/>
          </p:nvPr>
        </p:nvSpPr>
        <p:spPr>
          <a:xfrm>
            <a:off x="134712" y="390081"/>
            <a:ext cx="11922575" cy="352277"/>
          </a:xfrm>
        </p:spPr>
        <p:txBody>
          <a:bodyPr/>
          <a:lstStyle/>
          <a:p>
            <a:r>
              <a:rPr lang="en-US" sz="3200"/>
              <a:t>Seafood, Dairy Foods and Eggs Offer Natural Sources of Iodine</a:t>
            </a:r>
          </a:p>
        </p:txBody>
      </p:sp>
      <p:sp>
        <p:nvSpPr>
          <p:cNvPr id="2" name="TextBox 1">
            <a:extLst>
              <a:ext uri="{FF2B5EF4-FFF2-40B4-BE49-F238E27FC236}">
                <a16:creationId xmlns:a16="http://schemas.microsoft.com/office/drawing/2014/main" id="{0083FF4C-8619-4B39-AE44-B76D49EB9D2D}"/>
              </a:ext>
            </a:extLst>
          </p:cNvPr>
          <p:cNvSpPr txBox="1"/>
          <p:nvPr/>
        </p:nvSpPr>
        <p:spPr>
          <a:xfrm>
            <a:off x="411776" y="5174529"/>
            <a:ext cx="4998424" cy="468245"/>
          </a:xfrm>
          <a:prstGeom prst="roundRect">
            <a:avLst/>
          </a:prstGeom>
          <a:noFill/>
          <a:ln w="38100">
            <a:solidFill>
              <a:srgbClr val="C00000"/>
            </a:solidFill>
          </a:ln>
        </p:spPr>
        <p:txBody>
          <a:bodyPr wrap="square" rtlCol="0">
            <a:noAutofit/>
          </a:bodyPr>
          <a:lstStyle/>
          <a:p>
            <a:endParaRPr lang="en-US" sz="2000"/>
          </a:p>
        </p:txBody>
      </p:sp>
      <p:sp>
        <p:nvSpPr>
          <p:cNvPr id="17" name="TextBox 16">
            <a:extLst>
              <a:ext uri="{FF2B5EF4-FFF2-40B4-BE49-F238E27FC236}">
                <a16:creationId xmlns:a16="http://schemas.microsoft.com/office/drawing/2014/main" id="{3D93CCD2-2201-41DF-98CD-618E3ED1D4A6}"/>
              </a:ext>
            </a:extLst>
          </p:cNvPr>
          <p:cNvSpPr txBox="1"/>
          <p:nvPr/>
        </p:nvSpPr>
        <p:spPr>
          <a:xfrm>
            <a:off x="6416890" y="6305504"/>
            <a:ext cx="3534230" cy="338554"/>
          </a:xfrm>
          <a:prstGeom prst="rect">
            <a:avLst/>
          </a:prstGeom>
          <a:noFill/>
        </p:spPr>
        <p:txBody>
          <a:bodyPr wrap="square" lIns="0"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Centers for Disease Control. </a:t>
            </a:r>
            <a:r>
              <a:rPr kumimoji="0" lang="en-US" sz="800" b="0" i="1"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Second Nutrition Report Factsheet. Iodine Levels in Young Women Boarder on Insufficiency</a:t>
            </a: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 April 2012.</a:t>
            </a:r>
          </a:p>
        </p:txBody>
      </p:sp>
      <p:sp>
        <p:nvSpPr>
          <p:cNvPr id="4" name="Oval 3">
            <a:extLst>
              <a:ext uri="{FF2B5EF4-FFF2-40B4-BE49-F238E27FC236}">
                <a16:creationId xmlns:a16="http://schemas.microsoft.com/office/drawing/2014/main" id="{E1546E39-822C-E246-6349-BE7EAD5AAF44}"/>
              </a:ext>
            </a:extLst>
          </p:cNvPr>
          <p:cNvSpPr/>
          <p:nvPr/>
        </p:nvSpPr>
        <p:spPr>
          <a:xfrm>
            <a:off x="6204856" y="1329386"/>
            <a:ext cx="1138237" cy="1138237"/>
          </a:xfrm>
          <a:prstGeom prst="ellipse">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1" name="Oval 20">
            <a:extLst>
              <a:ext uri="{FF2B5EF4-FFF2-40B4-BE49-F238E27FC236}">
                <a16:creationId xmlns:a16="http://schemas.microsoft.com/office/drawing/2014/main" id="{00223F89-85E5-3526-12E9-FF410AE04A8F}"/>
              </a:ext>
            </a:extLst>
          </p:cNvPr>
          <p:cNvSpPr/>
          <p:nvPr/>
        </p:nvSpPr>
        <p:spPr>
          <a:xfrm>
            <a:off x="6204856" y="2755414"/>
            <a:ext cx="1138237" cy="1138237"/>
          </a:xfrm>
          <a:prstGeom prst="ellipse">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2" name="Oval 21">
            <a:extLst>
              <a:ext uri="{FF2B5EF4-FFF2-40B4-BE49-F238E27FC236}">
                <a16:creationId xmlns:a16="http://schemas.microsoft.com/office/drawing/2014/main" id="{5C3A12D0-0178-71B6-7AA9-CACAD5859444}"/>
              </a:ext>
            </a:extLst>
          </p:cNvPr>
          <p:cNvSpPr/>
          <p:nvPr/>
        </p:nvSpPr>
        <p:spPr>
          <a:xfrm>
            <a:off x="6204856" y="4181442"/>
            <a:ext cx="1138237" cy="1138237"/>
          </a:xfrm>
          <a:prstGeom prst="ellipse">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7" name="Graphic 6">
            <a:extLst>
              <a:ext uri="{FF2B5EF4-FFF2-40B4-BE49-F238E27FC236}">
                <a16:creationId xmlns:a16="http://schemas.microsoft.com/office/drawing/2014/main" id="{28ADC3AF-A855-06E3-EA7A-2FFEA825DA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6975" y="1471730"/>
            <a:ext cx="793998" cy="793998"/>
          </a:xfrm>
          <a:prstGeom prst="rect">
            <a:avLst/>
          </a:prstGeom>
        </p:spPr>
      </p:pic>
      <p:sp>
        <p:nvSpPr>
          <p:cNvPr id="23" name="TextBox 22">
            <a:extLst>
              <a:ext uri="{FF2B5EF4-FFF2-40B4-BE49-F238E27FC236}">
                <a16:creationId xmlns:a16="http://schemas.microsoft.com/office/drawing/2014/main" id="{589CE525-6328-90A4-F4D7-AD4FEE09435A}"/>
              </a:ext>
            </a:extLst>
          </p:cNvPr>
          <p:cNvSpPr txBox="1"/>
          <p:nvPr/>
        </p:nvSpPr>
        <p:spPr>
          <a:xfrm>
            <a:off x="7590450" y="2749591"/>
            <a:ext cx="2548775" cy="1144929"/>
          </a:xfrm>
          <a:prstGeom prst="rect">
            <a:avLst/>
          </a:prstGeom>
          <a:noFill/>
        </p:spPr>
        <p:txBody>
          <a:bodyPr wrap="none" lIns="0" rIns="0" rtlCol="0" anchor="ctr">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lang="en-US" sz="1600" b="1">
                <a:solidFill>
                  <a:schemeClr val="tx1">
                    <a:lumMod val="75000"/>
                    <a:lumOff val="25000"/>
                  </a:schemeClr>
                </a:solidFill>
                <a:latin typeface="Arial" panose="020B0604020202020204" pitchFamily="34" charset="0"/>
                <a:cs typeface="Arial" panose="020B0604020202020204" pitchFamily="34" charset="0"/>
              </a:rPr>
              <a:t>FISH STICKS</a:t>
            </a:r>
            <a:endParaRPr kumimoji="0" lang="en-US" sz="16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a:ln>
                  <a:noFill/>
                </a:ln>
                <a:solidFill>
                  <a:srgbClr val="224051"/>
                </a:solidFill>
                <a:effectLst/>
                <a:uLnTx/>
                <a:uFillTx/>
                <a:latin typeface="Arial" panose="020B0604020202020204" pitchFamily="34" charset="0"/>
                <a:cs typeface="Arial" panose="020B0604020202020204" pitchFamily="34" charset="0"/>
              </a:rPr>
              <a:t>39</a:t>
            </a:r>
            <a:r>
              <a:rPr kumimoji="0" lang="en-US" sz="5400" b="1" i="0" u="none" strike="noStrike" kern="1200" cap="none" spc="0" normalizeH="0" baseline="30000" noProof="0">
                <a:ln>
                  <a:noFill/>
                </a:ln>
                <a:solidFill>
                  <a:srgbClr val="224051"/>
                </a:solidFill>
                <a:effectLst/>
                <a:uLnTx/>
                <a:uFillTx/>
                <a:latin typeface="Arial" panose="020B0604020202020204" pitchFamily="34" charset="0"/>
                <a:cs typeface="Arial" panose="020B0604020202020204" pitchFamily="34" charset="0"/>
              </a:rPr>
              <a:t>%</a:t>
            </a:r>
            <a:r>
              <a:rPr kumimoji="0" lang="en-US" sz="6000" b="1" i="0" u="none" strike="noStrike" kern="1200" cap="none" spc="0" normalizeH="0" baseline="0" noProof="0">
                <a:ln>
                  <a:noFill/>
                </a:ln>
                <a:solidFill>
                  <a:srgbClr val="224051"/>
                </a:solidFill>
                <a:effectLst/>
                <a:uLnTx/>
                <a:uFillTx/>
                <a:latin typeface="Arial" panose="020B0604020202020204" pitchFamily="34" charset="0"/>
                <a:cs typeface="Arial" panose="020B0604020202020204" pitchFamily="34" charset="0"/>
              </a:rPr>
              <a:t> DV</a:t>
            </a:r>
          </a:p>
        </p:txBody>
      </p:sp>
      <p:pic>
        <p:nvPicPr>
          <p:cNvPr id="10" name="Graphic 9">
            <a:extLst>
              <a:ext uri="{FF2B5EF4-FFF2-40B4-BE49-F238E27FC236}">
                <a16:creationId xmlns:a16="http://schemas.microsoft.com/office/drawing/2014/main" id="{DF6505FE-2290-B9FF-CC82-CF30D63FE3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0647" y="2924369"/>
            <a:ext cx="800326" cy="800326"/>
          </a:xfrm>
          <a:prstGeom prst="rect">
            <a:avLst/>
          </a:prstGeom>
        </p:spPr>
      </p:pic>
      <p:sp>
        <p:nvSpPr>
          <p:cNvPr id="24" name="TextBox 23">
            <a:extLst>
              <a:ext uri="{FF2B5EF4-FFF2-40B4-BE49-F238E27FC236}">
                <a16:creationId xmlns:a16="http://schemas.microsoft.com/office/drawing/2014/main" id="{BF15DE17-EF86-3A94-4D78-87EEE51FE5B3}"/>
              </a:ext>
            </a:extLst>
          </p:cNvPr>
          <p:cNvSpPr txBox="1"/>
          <p:nvPr/>
        </p:nvSpPr>
        <p:spPr>
          <a:xfrm>
            <a:off x="7590450" y="4186651"/>
            <a:ext cx="2548775" cy="1144929"/>
          </a:xfrm>
          <a:prstGeom prst="rect">
            <a:avLst/>
          </a:prstGeom>
          <a:noFill/>
        </p:spPr>
        <p:txBody>
          <a:bodyPr wrap="none" lIns="0" rIns="0" rtlCol="0" anchor="ctr">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lang="en-US" sz="1600" b="1">
                <a:solidFill>
                  <a:schemeClr val="tx1">
                    <a:lumMod val="75000"/>
                    <a:lumOff val="25000"/>
                  </a:schemeClr>
                </a:solidFill>
                <a:latin typeface="Arial" panose="020B0604020202020204" pitchFamily="34" charset="0"/>
                <a:cs typeface="Arial" panose="020B0604020202020204" pitchFamily="34" charset="0"/>
              </a:rPr>
              <a:t>EGG</a:t>
            </a:r>
            <a:endParaRPr kumimoji="0" lang="en-US" sz="16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300" normalizeH="0" baseline="0" noProof="0">
                <a:ln>
                  <a:noFill/>
                </a:ln>
                <a:solidFill>
                  <a:srgbClr val="224051"/>
                </a:solidFill>
                <a:effectLst/>
                <a:uLnTx/>
                <a:uFillTx/>
                <a:latin typeface="Arial" panose="020B0604020202020204" pitchFamily="34" charset="0"/>
                <a:cs typeface="Arial" panose="020B0604020202020204" pitchFamily="34" charset="0"/>
              </a:rPr>
              <a:t>1</a:t>
            </a:r>
            <a:r>
              <a:rPr kumimoji="0" lang="en-US" sz="6000" b="1" i="0" u="none" strike="noStrike" kern="1200" cap="none" spc="0" normalizeH="0" baseline="0" noProof="0">
                <a:ln>
                  <a:noFill/>
                </a:ln>
                <a:solidFill>
                  <a:srgbClr val="224051"/>
                </a:solidFill>
                <a:effectLst/>
                <a:uLnTx/>
                <a:uFillTx/>
                <a:latin typeface="Arial" panose="020B0604020202020204" pitchFamily="34" charset="0"/>
                <a:cs typeface="Arial" panose="020B0604020202020204" pitchFamily="34" charset="0"/>
              </a:rPr>
              <a:t>7</a:t>
            </a:r>
            <a:r>
              <a:rPr kumimoji="0" lang="en-US" sz="5400" b="1" i="0" u="none" strike="noStrike" kern="1200" cap="none" spc="0" normalizeH="0" baseline="30000" noProof="0">
                <a:ln>
                  <a:noFill/>
                </a:ln>
                <a:solidFill>
                  <a:srgbClr val="224051"/>
                </a:solidFill>
                <a:effectLst/>
                <a:uLnTx/>
                <a:uFillTx/>
                <a:latin typeface="Arial" panose="020B0604020202020204" pitchFamily="34" charset="0"/>
                <a:cs typeface="Arial" panose="020B0604020202020204" pitchFamily="34" charset="0"/>
              </a:rPr>
              <a:t>%</a:t>
            </a:r>
            <a:r>
              <a:rPr kumimoji="0" lang="en-US" sz="6000" b="1" i="0" u="none" strike="noStrike" kern="1200" cap="none" spc="0" normalizeH="0" baseline="0" noProof="0">
                <a:ln>
                  <a:noFill/>
                </a:ln>
                <a:solidFill>
                  <a:srgbClr val="224051"/>
                </a:solidFill>
                <a:effectLst/>
                <a:uLnTx/>
                <a:uFillTx/>
                <a:latin typeface="Arial" panose="020B0604020202020204" pitchFamily="34" charset="0"/>
                <a:cs typeface="Arial" panose="020B0604020202020204" pitchFamily="34" charset="0"/>
              </a:rPr>
              <a:t> DV</a:t>
            </a:r>
          </a:p>
        </p:txBody>
      </p:sp>
      <p:pic>
        <p:nvPicPr>
          <p:cNvPr id="25" name="Graphic 24">
            <a:extLst>
              <a:ext uri="{FF2B5EF4-FFF2-40B4-BE49-F238E27FC236}">
                <a16:creationId xmlns:a16="http://schemas.microsoft.com/office/drawing/2014/main" id="{EAC31B5C-0372-9C63-555A-EBE168C5C3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67262" y="4447012"/>
            <a:ext cx="607096" cy="607096"/>
          </a:xfrm>
          <a:prstGeom prst="rect">
            <a:avLst/>
          </a:prstGeom>
        </p:spPr>
      </p:pic>
      <p:sp>
        <p:nvSpPr>
          <p:cNvPr id="27" name="Slide Number Placeholder 1">
            <a:extLst>
              <a:ext uri="{FF2B5EF4-FFF2-40B4-BE49-F238E27FC236}">
                <a16:creationId xmlns:a16="http://schemas.microsoft.com/office/drawing/2014/main" id="{FDB0C1C5-F39A-0024-D2F2-EE5A53D76778}"/>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11</a:t>
            </a:fld>
            <a:endParaRPr lang="en-US" noProof="0"/>
          </a:p>
        </p:txBody>
      </p:sp>
      <p:sp>
        <p:nvSpPr>
          <p:cNvPr id="9" name="Rectangle 8">
            <a:extLst>
              <a:ext uri="{FF2B5EF4-FFF2-40B4-BE49-F238E27FC236}">
                <a16:creationId xmlns:a16="http://schemas.microsoft.com/office/drawing/2014/main" id="{3FEA2E11-E01D-361B-2747-6356E8FC26DE}"/>
              </a:ext>
            </a:extLst>
          </p:cNvPr>
          <p:cNvSpPr/>
          <p:nvPr/>
        </p:nvSpPr>
        <p:spPr>
          <a:xfrm>
            <a:off x="0" y="6772060"/>
            <a:ext cx="12192000" cy="859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4327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4CC7AD-C9A5-DC75-27C8-1139F7DE2A42}"/>
              </a:ext>
            </a:extLst>
          </p:cNvPr>
          <p:cNvSpPr/>
          <p:nvPr/>
        </p:nvSpPr>
        <p:spPr>
          <a:xfrm>
            <a:off x="0" y="0"/>
            <a:ext cx="12192000" cy="2908386"/>
          </a:xfrm>
          <a:prstGeom prst="rect">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4" name="Picture 3" descr="A picture containing person, indoor, young, toothbrush&#10;&#10;Description automatically generated">
            <a:extLst>
              <a:ext uri="{FF2B5EF4-FFF2-40B4-BE49-F238E27FC236}">
                <a16:creationId xmlns:a16="http://schemas.microsoft.com/office/drawing/2014/main" id="{F00FD4BC-B6C0-4F84-0EA7-07C98C554D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8342" y="0"/>
            <a:ext cx="6088648" cy="6858000"/>
          </a:xfrm>
          <a:prstGeom prst="rect">
            <a:avLst/>
          </a:prstGeom>
        </p:spPr>
      </p:pic>
      <p:sp>
        <p:nvSpPr>
          <p:cNvPr id="10" name="Content Placeholder 2">
            <a:extLst>
              <a:ext uri="{FF2B5EF4-FFF2-40B4-BE49-F238E27FC236}">
                <a16:creationId xmlns:a16="http://schemas.microsoft.com/office/drawing/2014/main" id="{11C02002-0181-91CE-E8ED-C9F477FEBE73}"/>
              </a:ext>
            </a:extLst>
          </p:cNvPr>
          <p:cNvSpPr txBox="1">
            <a:spLocks/>
          </p:cNvSpPr>
          <p:nvPr/>
        </p:nvSpPr>
        <p:spPr>
          <a:xfrm>
            <a:off x="947100" y="1513992"/>
            <a:ext cx="4016274" cy="129583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800">
                <a:solidFill>
                  <a:schemeClr val="bg1"/>
                </a:solidFill>
                <a:ea typeface="Calibri" panose="020F0502020204030204" pitchFamily="34" charset="0"/>
              </a:rPr>
              <a:t>Dairy every day </a:t>
            </a:r>
            <a:br>
              <a:rPr lang="en-US" sz="2800">
                <a:solidFill>
                  <a:schemeClr val="bg1"/>
                </a:solidFill>
                <a:ea typeface="Calibri" panose="020F0502020204030204" pitchFamily="34" charset="0"/>
              </a:rPr>
            </a:br>
            <a:r>
              <a:rPr lang="en-US" sz="2800">
                <a:solidFill>
                  <a:schemeClr val="bg1"/>
                </a:solidFill>
                <a:ea typeface="Calibri" panose="020F0502020204030204" pitchFamily="34" charset="0"/>
              </a:rPr>
              <a:t>is a healthy way to benefit brain health</a:t>
            </a:r>
          </a:p>
        </p:txBody>
      </p:sp>
      <p:sp>
        <p:nvSpPr>
          <p:cNvPr id="12" name="Title 7">
            <a:extLst>
              <a:ext uri="{FF2B5EF4-FFF2-40B4-BE49-F238E27FC236}">
                <a16:creationId xmlns:a16="http://schemas.microsoft.com/office/drawing/2014/main" id="{0E6B0E5B-3548-A519-6B13-4C6AB345CB8D}"/>
              </a:ext>
            </a:extLst>
          </p:cNvPr>
          <p:cNvSpPr txBox="1">
            <a:spLocks/>
          </p:cNvSpPr>
          <p:nvPr/>
        </p:nvSpPr>
        <p:spPr>
          <a:xfrm>
            <a:off x="262809" y="182282"/>
            <a:ext cx="5592725" cy="505836"/>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400" b="1" kern="1200" cap="none" spc="-50" baseline="0">
                <a:solidFill>
                  <a:schemeClr val="accent1"/>
                </a:solidFill>
                <a:latin typeface="+mn-lt"/>
                <a:ea typeface="+mj-ea"/>
                <a:cs typeface="+mj-cs"/>
              </a:defRPr>
            </a:lvl1pPr>
          </a:lstStyle>
          <a:p>
            <a:r>
              <a:rPr lang="en-US" sz="2800">
                <a:solidFill>
                  <a:schemeClr val="bg1"/>
                </a:solidFill>
              </a:rPr>
              <a:t>Key Points to Help Parents Nourish Their Child’s </a:t>
            </a:r>
          </a:p>
          <a:p>
            <a:r>
              <a:rPr lang="en-US" sz="2800">
                <a:solidFill>
                  <a:schemeClr val="bg1"/>
                </a:solidFill>
              </a:rPr>
              <a:t>Brain Development</a:t>
            </a:r>
          </a:p>
        </p:txBody>
      </p:sp>
      <p:sp>
        <p:nvSpPr>
          <p:cNvPr id="16" name="Content Placeholder 2">
            <a:extLst>
              <a:ext uri="{FF2B5EF4-FFF2-40B4-BE49-F238E27FC236}">
                <a16:creationId xmlns:a16="http://schemas.microsoft.com/office/drawing/2014/main" id="{5868F40B-8BAE-7AB3-1006-FAF9885F8BC4}"/>
              </a:ext>
            </a:extLst>
          </p:cNvPr>
          <p:cNvSpPr txBox="1">
            <a:spLocks/>
          </p:cNvSpPr>
          <p:nvPr/>
        </p:nvSpPr>
        <p:spPr>
          <a:xfrm>
            <a:off x="3142769" y="4070663"/>
            <a:ext cx="2847593" cy="1565598"/>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a:solidFill>
                  <a:schemeClr val="tx1">
                    <a:lumMod val="75000"/>
                    <a:lumOff val="25000"/>
                  </a:schemeClr>
                </a:solidFill>
                <a:ea typeface="Calibri" panose="020F0502020204030204" pitchFamily="34" charset="0"/>
              </a:rPr>
              <a:t>Dairy foods are a brain health powerhouse, providing 7 of the 14 nutrients important for early brain developmen</a:t>
            </a:r>
            <a:r>
              <a:rPr lang="en-US" sz="2000">
                <a:solidFill>
                  <a:schemeClr val="tx1">
                    <a:lumMod val="75000"/>
                    <a:lumOff val="25000"/>
                  </a:schemeClr>
                </a:solidFill>
              </a:rPr>
              <a:t>t.</a:t>
            </a:r>
          </a:p>
        </p:txBody>
      </p:sp>
      <p:sp>
        <p:nvSpPr>
          <p:cNvPr id="17" name="Content Placeholder 2">
            <a:extLst>
              <a:ext uri="{FF2B5EF4-FFF2-40B4-BE49-F238E27FC236}">
                <a16:creationId xmlns:a16="http://schemas.microsoft.com/office/drawing/2014/main" id="{D7446547-799C-2711-D987-7953172A0973}"/>
              </a:ext>
            </a:extLst>
          </p:cNvPr>
          <p:cNvSpPr txBox="1">
            <a:spLocks/>
          </p:cNvSpPr>
          <p:nvPr/>
        </p:nvSpPr>
        <p:spPr>
          <a:xfrm>
            <a:off x="496888" y="4070662"/>
            <a:ext cx="2330377" cy="1792725"/>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a:solidFill>
                  <a:schemeClr val="tx1">
                    <a:lumMod val="75000"/>
                    <a:lumOff val="25000"/>
                  </a:schemeClr>
                </a:solidFill>
                <a:ea typeface="Calibri" panose="020F0502020204030204" pitchFamily="34" charset="0"/>
              </a:rPr>
              <a:t>Help nourish baby’s brain development with the iodine and other important nutrients found in </a:t>
            </a:r>
            <a:br>
              <a:rPr lang="en-US" sz="2000">
                <a:solidFill>
                  <a:schemeClr val="tx1">
                    <a:lumMod val="75000"/>
                    <a:lumOff val="25000"/>
                  </a:schemeClr>
                </a:solidFill>
                <a:ea typeface="Calibri" panose="020F0502020204030204" pitchFamily="34" charset="0"/>
              </a:rPr>
            </a:br>
            <a:r>
              <a:rPr lang="en-US" sz="2000">
                <a:solidFill>
                  <a:schemeClr val="tx1">
                    <a:lumMod val="75000"/>
                    <a:lumOff val="25000"/>
                  </a:schemeClr>
                </a:solidFill>
                <a:ea typeface="Calibri" panose="020F0502020204030204" pitchFamily="34" charset="0"/>
              </a:rPr>
              <a:t>dairy foods.</a:t>
            </a:r>
          </a:p>
        </p:txBody>
      </p:sp>
      <p:cxnSp>
        <p:nvCxnSpPr>
          <p:cNvPr id="20" name="Straight Connector 19">
            <a:extLst>
              <a:ext uri="{FF2B5EF4-FFF2-40B4-BE49-F238E27FC236}">
                <a16:creationId xmlns:a16="http://schemas.microsoft.com/office/drawing/2014/main" id="{6CE19780-E211-5494-8078-894660164629}"/>
              </a:ext>
            </a:extLst>
          </p:cNvPr>
          <p:cNvCxnSpPr>
            <a:cxnSpLocks/>
          </p:cNvCxnSpPr>
          <p:nvPr/>
        </p:nvCxnSpPr>
        <p:spPr>
          <a:xfrm>
            <a:off x="2955237" y="4168070"/>
            <a:ext cx="0" cy="1934127"/>
          </a:xfrm>
          <a:prstGeom prst="line">
            <a:avLst/>
          </a:prstGeom>
          <a:ln w="952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9074AB6-5038-0FB9-E533-0F5F2DE32A61}"/>
              </a:ext>
            </a:extLst>
          </p:cNvPr>
          <p:cNvSpPr/>
          <p:nvPr/>
        </p:nvSpPr>
        <p:spPr>
          <a:xfrm>
            <a:off x="0" y="6782174"/>
            <a:ext cx="12192000" cy="859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pic>
        <p:nvPicPr>
          <p:cNvPr id="34" name="Picture 4">
            <a:extLst>
              <a:ext uri="{FF2B5EF4-FFF2-40B4-BE49-F238E27FC236}">
                <a16:creationId xmlns:a16="http://schemas.microsoft.com/office/drawing/2014/main" id="{817A18EA-32D6-9708-17F2-60AAB652765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082831" y="6288346"/>
            <a:ext cx="606114" cy="263312"/>
          </a:xfrm>
          <a:prstGeom prst="rect">
            <a:avLst/>
          </a:prstGeom>
        </p:spPr>
      </p:pic>
      <p:sp>
        <p:nvSpPr>
          <p:cNvPr id="35" name="Slide Number Placeholder 1">
            <a:extLst>
              <a:ext uri="{FF2B5EF4-FFF2-40B4-BE49-F238E27FC236}">
                <a16:creationId xmlns:a16="http://schemas.microsoft.com/office/drawing/2014/main" id="{13850A31-EA88-2718-EEC3-A8C8060A720F}"/>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12</a:t>
            </a:fld>
            <a:endParaRPr lang="en-US" noProof="0"/>
          </a:p>
        </p:txBody>
      </p:sp>
      <p:pic>
        <p:nvPicPr>
          <p:cNvPr id="11" name="Graphic 10">
            <a:extLst>
              <a:ext uri="{FF2B5EF4-FFF2-40B4-BE49-F238E27FC236}">
                <a16:creationId xmlns:a16="http://schemas.microsoft.com/office/drawing/2014/main" id="{860D6948-C9A9-60AB-0C9E-ABB8EA27B0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0083" y="3383968"/>
            <a:ext cx="588130" cy="588130"/>
          </a:xfrm>
          <a:prstGeom prst="rect">
            <a:avLst/>
          </a:prstGeom>
        </p:spPr>
      </p:pic>
      <p:pic>
        <p:nvPicPr>
          <p:cNvPr id="14" name="Graphic 13">
            <a:extLst>
              <a:ext uri="{FF2B5EF4-FFF2-40B4-BE49-F238E27FC236}">
                <a16:creationId xmlns:a16="http://schemas.microsoft.com/office/drawing/2014/main" id="{DF829D4D-0ECD-479D-1FE1-61DA0573A5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5029" y="3236985"/>
            <a:ext cx="735113" cy="735113"/>
          </a:xfrm>
          <a:prstGeom prst="rect">
            <a:avLst/>
          </a:prstGeom>
        </p:spPr>
      </p:pic>
      <p:pic>
        <p:nvPicPr>
          <p:cNvPr id="21" name="Graphic 20">
            <a:extLst>
              <a:ext uri="{FF2B5EF4-FFF2-40B4-BE49-F238E27FC236}">
                <a16:creationId xmlns:a16="http://schemas.microsoft.com/office/drawing/2014/main" id="{8D935178-CE16-607F-1AE8-E06B26B703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1704" y="1402411"/>
            <a:ext cx="888158" cy="888158"/>
          </a:xfrm>
          <a:prstGeom prst="rect">
            <a:avLst/>
          </a:prstGeom>
        </p:spPr>
      </p:pic>
    </p:spTree>
    <p:extLst>
      <p:ext uri="{BB962C8B-B14F-4D97-AF65-F5344CB8AC3E}">
        <p14:creationId xmlns:p14="http://schemas.microsoft.com/office/powerpoint/2010/main" val="379999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011C27A-FAF2-D580-F27A-048A2C67B0E8}"/>
              </a:ext>
            </a:extLst>
          </p:cNvPr>
          <p:cNvSpPr>
            <a:spLocks noGrp="1"/>
          </p:cNvSpPr>
          <p:nvPr>
            <p:ph type="body" sz="quarter" idx="13"/>
          </p:nvPr>
        </p:nvSpPr>
        <p:spPr>
          <a:xfrm>
            <a:off x="2280947" y="784207"/>
            <a:ext cx="7380172" cy="306697"/>
          </a:xfrm>
        </p:spPr>
        <p:txBody>
          <a:bodyPr/>
          <a:lstStyle/>
          <a:p>
            <a:pPr algn="ctr"/>
            <a:r>
              <a:rPr lang="en-US" sz="1600"/>
              <a:t>The AAP, NIH and Dietary Guidelines recommend eating dairy foods daily to achieve peak bone mass</a:t>
            </a:r>
          </a:p>
        </p:txBody>
      </p:sp>
      <p:sp>
        <p:nvSpPr>
          <p:cNvPr id="2" name="Title 1">
            <a:extLst>
              <a:ext uri="{FF2B5EF4-FFF2-40B4-BE49-F238E27FC236}">
                <a16:creationId xmlns:a16="http://schemas.microsoft.com/office/drawing/2014/main" id="{F2A363E1-0916-4CFF-BA13-A8571804D7C8}"/>
              </a:ext>
            </a:extLst>
          </p:cNvPr>
          <p:cNvSpPr>
            <a:spLocks noGrp="1"/>
          </p:cNvSpPr>
          <p:nvPr>
            <p:ph type="title"/>
          </p:nvPr>
        </p:nvSpPr>
        <p:spPr>
          <a:xfrm>
            <a:off x="496887" y="301554"/>
            <a:ext cx="11458551" cy="45719"/>
          </a:xfrm>
        </p:spPr>
        <p:txBody>
          <a:bodyPr/>
          <a:lstStyle/>
          <a:p>
            <a:r>
              <a:rPr lang="en-US" sz="3200"/>
              <a:t>Dairy Every Day is a Healthy Way to Build Strong Bones</a:t>
            </a:r>
          </a:p>
        </p:txBody>
      </p:sp>
      <p:pic>
        <p:nvPicPr>
          <p:cNvPr id="4" name="Picture 3">
            <a:extLst>
              <a:ext uri="{FF2B5EF4-FFF2-40B4-BE49-F238E27FC236}">
                <a16:creationId xmlns:a16="http://schemas.microsoft.com/office/drawing/2014/main" id="{0217C31E-D4B5-4E67-81DC-68DDA21D60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887" y="1456408"/>
            <a:ext cx="3056359" cy="4076892"/>
          </a:xfrm>
          <a:prstGeom prst="rect">
            <a:avLst/>
          </a:prstGeom>
          <a:effectLst>
            <a:outerShdw blurRad="254000" algn="ctr" rotWithShape="0">
              <a:prstClr val="black">
                <a:alpha val="32000"/>
              </a:prstClr>
            </a:outerShdw>
          </a:effectLst>
        </p:spPr>
      </p:pic>
      <p:pic>
        <p:nvPicPr>
          <p:cNvPr id="6" name="Picture 5">
            <a:extLst>
              <a:ext uri="{FF2B5EF4-FFF2-40B4-BE49-F238E27FC236}">
                <a16:creationId xmlns:a16="http://schemas.microsoft.com/office/drawing/2014/main" id="{367976E2-ABAC-4DF6-96B7-6AF8E9D31ECF}"/>
              </a:ext>
            </a:extLst>
          </p:cNvPr>
          <p:cNvPicPr>
            <a:picLocks noChangeAspect="1"/>
          </p:cNvPicPr>
          <p:nvPr/>
        </p:nvPicPr>
        <p:blipFill>
          <a:blip r:embed="rId4"/>
          <a:stretch>
            <a:fillRect/>
          </a:stretch>
        </p:blipFill>
        <p:spPr>
          <a:xfrm>
            <a:off x="8318265" y="1456408"/>
            <a:ext cx="3170056" cy="4076892"/>
          </a:xfrm>
          <a:prstGeom prst="rect">
            <a:avLst/>
          </a:prstGeom>
          <a:effectLst>
            <a:outerShdw blurRad="254000" algn="ctr" rotWithShape="0">
              <a:prstClr val="black">
                <a:alpha val="34000"/>
              </a:prstClr>
            </a:outerShdw>
          </a:effectLst>
        </p:spPr>
      </p:pic>
      <p:pic>
        <p:nvPicPr>
          <p:cNvPr id="9" name="Picture 8">
            <a:extLst>
              <a:ext uri="{FF2B5EF4-FFF2-40B4-BE49-F238E27FC236}">
                <a16:creationId xmlns:a16="http://schemas.microsoft.com/office/drawing/2014/main" id="{B05EEB15-5456-445E-80B5-86F5AA9811C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138886" y="4775306"/>
            <a:ext cx="1520595" cy="1515859"/>
          </a:xfrm>
          <a:prstGeom prst="roundRect">
            <a:avLst>
              <a:gd name="adj" fmla="val 4298"/>
            </a:avLst>
          </a:prstGeom>
          <a:effectLst>
            <a:outerShdw blurRad="177800" algn="ctr" rotWithShape="0">
              <a:prstClr val="black">
                <a:alpha val="35000"/>
              </a:prstClr>
            </a:outerShdw>
          </a:effectLst>
        </p:spPr>
      </p:pic>
      <p:pic>
        <p:nvPicPr>
          <p:cNvPr id="11" name="Picture 10">
            <a:extLst>
              <a:ext uri="{FF2B5EF4-FFF2-40B4-BE49-F238E27FC236}">
                <a16:creationId xmlns:a16="http://schemas.microsoft.com/office/drawing/2014/main" id="{6DC300EB-6FFB-4528-8A1B-379CCA8FCED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267476" y="4775435"/>
            <a:ext cx="1520265" cy="1515730"/>
          </a:xfrm>
          <a:prstGeom prst="roundRect">
            <a:avLst>
              <a:gd name="adj" fmla="val 3031"/>
            </a:avLst>
          </a:prstGeom>
          <a:effectLst>
            <a:outerShdw blurRad="215900" algn="ctr" rotWithShape="0">
              <a:prstClr val="black">
                <a:alpha val="40000"/>
              </a:prstClr>
            </a:outerShdw>
          </a:effectLst>
        </p:spPr>
      </p:pic>
      <p:pic>
        <p:nvPicPr>
          <p:cNvPr id="13" name="Picture 12">
            <a:extLst>
              <a:ext uri="{FF2B5EF4-FFF2-40B4-BE49-F238E27FC236}">
                <a16:creationId xmlns:a16="http://schemas.microsoft.com/office/drawing/2014/main" id="{72933BD9-5000-4D5F-B978-E3F6815DA548}"/>
              </a:ext>
            </a:extLst>
          </p:cNvPr>
          <p:cNvPicPr>
            <a:picLocks noChangeAspect="1"/>
          </p:cNvPicPr>
          <p:nvPr/>
        </p:nvPicPr>
        <p:blipFill>
          <a:blip r:embed="rId7"/>
          <a:stretch>
            <a:fillRect/>
          </a:stretch>
        </p:blipFill>
        <p:spPr>
          <a:xfrm>
            <a:off x="4404805" y="1430010"/>
            <a:ext cx="3117016" cy="4103290"/>
          </a:xfrm>
          <a:prstGeom prst="rect">
            <a:avLst/>
          </a:prstGeom>
          <a:effectLst>
            <a:outerShdw blurRad="228600" algn="ctr" rotWithShape="0">
              <a:prstClr val="black">
                <a:alpha val="32000"/>
              </a:prstClr>
            </a:outerShdw>
          </a:effectLst>
        </p:spPr>
      </p:pic>
      <p:pic>
        <p:nvPicPr>
          <p:cNvPr id="15" name="Picture 14">
            <a:extLst>
              <a:ext uri="{FF2B5EF4-FFF2-40B4-BE49-F238E27FC236}">
                <a16:creationId xmlns:a16="http://schemas.microsoft.com/office/drawing/2014/main" id="{6B5BEBA5-C792-4D34-A5A3-04B9AA950038}"/>
              </a:ext>
            </a:extLst>
          </p:cNvPr>
          <p:cNvPicPr>
            <a:picLocks/>
          </p:cNvPicPr>
          <p:nvPr/>
        </p:nvPicPr>
        <p:blipFill>
          <a:blip r:embed="rId8" cstate="screen">
            <a:extLst>
              <a:ext uri="{28A0092B-C50C-407E-A947-70E740481C1C}">
                <a14:useLocalDpi xmlns:a14="http://schemas.microsoft.com/office/drawing/2010/main"/>
              </a:ext>
            </a:extLst>
          </a:blip>
          <a:srcRect/>
          <a:stretch/>
        </p:blipFill>
        <p:spPr>
          <a:xfrm>
            <a:off x="5208410" y="4775434"/>
            <a:ext cx="1525246" cy="1515859"/>
          </a:xfrm>
          <a:prstGeom prst="roundRect">
            <a:avLst>
              <a:gd name="adj" fmla="val 3756"/>
            </a:avLst>
          </a:prstGeom>
          <a:effectLst>
            <a:outerShdw blurRad="228600" algn="ctr" rotWithShape="0">
              <a:prstClr val="black">
                <a:alpha val="34000"/>
              </a:prstClr>
            </a:outerShdw>
          </a:effectLst>
        </p:spPr>
      </p:pic>
      <p:sp>
        <p:nvSpPr>
          <p:cNvPr id="12" name="Slide Number Placeholder 1">
            <a:extLst>
              <a:ext uri="{FF2B5EF4-FFF2-40B4-BE49-F238E27FC236}">
                <a16:creationId xmlns:a16="http://schemas.microsoft.com/office/drawing/2014/main" id="{AD8C4F89-A881-08B2-682D-8A00059D1FDF}"/>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13</a:t>
            </a:fld>
            <a:endParaRPr lang="en-US" noProof="0"/>
          </a:p>
        </p:txBody>
      </p:sp>
      <p:sp>
        <p:nvSpPr>
          <p:cNvPr id="5" name="Rectangle 4">
            <a:extLst>
              <a:ext uri="{FF2B5EF4-FFF2-40B4-BE49-F238E27FC236}">
                <a16:creationId xmlns:a16="http://schemas.microsoft.com/office/drawing/2014/main" id="{52C16E4A-A1DD-E0FB-1D7F-7C544880B9B5}"/>
              </a:ext>
            </a:extLst>
          </p:cNvPr>
          <p:cNvSpPr/>
          <p:nvPr/>
        </p:nvSpPr>
        <p:spPr>
          <a:xfrm>
            <a:off x="0" y="6772060"/>
            <a:ext cx="12192000" cy="85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373274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5ED91D-6387-4095-8721-8AB53E64E3C3}"/>
              </a:ext>
            </a:extLst>
          </p:cNvPr>
          <p:cNvSpPr/>
          <p:nvPr/>
        </p:nvSpPr>
        <p:spPr>
          <a:xfrm>
            <a:off x="8129239" y="0"/>
            <a:ext cx="4062761" cy="6858000"/>
          </a:xfrm>
          <a:prstGeom prst="rect">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7" name="Picture 6" descr="Diagram&#10;&#10;Description automatically generated">
            <a:extLst>
              <a:ext uri="{FF2B5EF4-FFF2-40B4-BE49-F238E27FC236}">
                <a16:creationId xmlns:a16="http://schemas.microsoft.com/office/drawing/2014/main" id="{682A3067-39C3-4AE0-9E7F-3096F952C6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920" y="1804867"/>
            <a:ext cx="7905319" cy="3875797"/>
          </a:xfrm>
          <a:prstGeom prst="rect">
            <a:avLst/>
          </a:prstGeom>
        </p:spPr>
      </p:pic>
      <p:sp>
        <p:nvSpPr>
          <p:cNvPr id="5" name="Content Placeholder 4">
            <a:extLst>
              <a:ext uri="{FF2B5EF4-FFF2-40B4-BE49-F238E27FC236}">
                <a16:creationId xmlns:a16="http://schemas.microsoft.com/office/drawing/2014/main" id="{915AEC61-4032-4CD0-BDEC-FFC836A38F6F}"/>
              </a:ext>
            </a:extLst>
          </p:cNvPr>
          <p:cNvSpPr>
            <a:spLocks noGrp="1"/>
          </p:cNvSpPr>
          <p:nvPr>
            <p:ph idx="1"/>
          </p:nvPr>
        </p:nvSpPr>
        <p:spPr>
          <a:xfrm>
            <a:off x="8654299" y="1431073"/>
            <a:ext cx="3034646" cy="4195430"/>
          </a:xfrm>
        </p:spPr>
        <p:txBody>
          <a:bodyPr/>
          <a:lstStyle/>
          <a:p>
            <a:pPr lvl="1"/>
            <a:r>
              <a:rPr lang="en-US" sz="1700" b="1">
                <a:solidFill>
                  <a:schemeClr val="bg1"/>
                </a:solidFill>
              </a:rPr>
              <a:t>Protein</a:t>
            </a:r>
            <a:r>
              <a:rPr lang="en-US" sz="1700">
                <a:solidFill>
                  <a:schemeClr val="bg1"/>
                </a:solidFill>
              </a:rPr>
              <a:t> provides the structural matrix of the bone.</a:t>
            </a:r>
          </a:p>
          <a:p>
            <a:pPr lvl="1"/>
            <a:r>
              <a:rPr lang="en-US" sz="1700" b="1">
                <a:solidFill>
                  <a:schemeClr val="bg1"/>
                </a:solidFill>
              </a:rPr>
              <a:t>Calcium </a:t>
            </a:r>
            <a:r>
              <a:rPr lang="en-US" sz="1700">
                <a:solidFill>
                  <a:schemeClr val="bg1"/>
                </a:solidFill>
              </a:rPr>
              <a:t>plays a structural role in bone.</a:t>
            </a:r>
          </a:p>
          <a:p>
            <a:pPr lvl="1"/>
            <a:r>
              <a:rPr lang="en-US" sz="1700" b="1">
                <a:solidFill>
                  <a:schemeClr val="bg1"/>
                </a:solidFill>
              </a:rPr>
              <a:t>Vitamin D </a:t>
            </a:r>
            <a:r>
              <a:rPr lang="en-US" sz="1700">
                <a:solidFill>
                  <a:schemeClr val="bg1"/>
                </a:solidFill>
              </a:rPr>
              <a:t>is required for</a:t>
            </a:r>
            <a:br>
              <a:rPr lang="en-US" sz="1700">
                <a:solidFill>
                  <a:schemeClr val="bg1"/>
                </a:solidFill>
              </a:rPr>
            </a:br>
            <a:r>
              <a:rPr lang="en-US" sz="1700">
                <a:solidFill>
                  <a:schemeClr val="bg1"/>
                </a:solidFill>
              </a:rPr>
              <a:t>calcium absorption.      </a:t>
            </a:r>
          </a:p>
          <a:p>
            <a:pPr lvl="1"/>
            <a:r>
              <a:rPr lang="en-US" sz="1700" b="1">
                <a:solidFill>
                  <a:schemeClr val="bg1"/>
                </a:solidFill>
              </a:rPr>
              <a:t>Phosphorus</a:t>
            </a:r>
            <a:r>
              <a:rPr lang="en-US" sz="1700">
                <a:solidFill>
                  <a:schemeClr val="bg1"/>
                </a:solidFill>
              </a:rPr>
              <a:t> promotes bone strength and the body's acid base balance. </a:t>
            </a:r>
          </a:p>
          <a:p>
            <a:pPr lvl="1"/>
            <a:r>
              <a:rPr lang="en-US" sz="1700" b="1">
                <a:solidFill>
                  <a:schemeClr val="bg1"/>
                </a:solidFill>
              </a:rPr>
              <a:t>Potassium</a:t>
            </a:r>
            <a:r>
              <a:rPr lang="en-US" sz="1700">
                <a:solidFill>
                  <a:schemeClr val="bg1"/>
                </a:solidFill>
              </a:rPr>
              <a:t> promotes an alkaline environment helping to preserve calcium in bones.</a:t>
            </a:r>
          </a:p>
          <a:p>
            <a:pPr lvl="1"/>
            <a:r>
              <a:rPr lang="en-US" sz="1700" b="1">
                <a:solidFill>
                  <a:schemeClr val="bg1"/>
                </a:solidFill>
              </a:rPr>
              <a:t>Zinc</a:t>
            </a:r>
            <a:r>
              <a:rPr lang="en-US" sz="1700">
                <a:solidFill>
                  <a:schemeClr val="bg1"/>
                </a:solidFill>
              </a:rPr>
              <a:t> stimulates collagen production, a key component for strong bones.</a:t>
            </a:r>
          </a:p>
          <a:p>
            <a:pPr lvl="1"/>
            <a:endParaRPr lang="en-US" sz="1600">
              <a:solidFill>
                <a:schemeClr val="bg1"/>
              </a:solidFill>
            </a:endParaRPr>
          </a:p>
        </p:txBody>
      </p:sp>
      <p:sp>
        <p:nvSpPr>
          <p:cNvPr id="2" name="Title 1">
            <a:extLst>
              <a:ext uri="{FF2B5EF4-FFF2-40B4-BE49-F238E27FC236}">
                <a16:creationId xmlns:a16="http://schemas.microsoft.com/office/drawing/2014/main" id="{DDD9BF90-7E1F-47C1-B86F-9B31BCA77BEE}"/>
              </a:ext>
            </a:extLst>
          </p:cNvPr>
          <p:cNvSpPr>
            <a:spLocks noGrp="1"/>
          </p:cNvSpPr>
          <p:nvPr>
            <p:ph type="title"/>
          </p:nvPr>
        </p:nvSpPr>
        <p:spPr>
          <a:xfrm>
            <a:off x="496889" y="489252"/>
            <a:ext cx="7411560" cy="349978"/>
          </a:xfrm>
        </p:spPr>
        <p:txBody>
          <a:bodyPr/>
          <a:lstStyle/>
          <a:p>
            <a:r>
              <a:rPr lang="en-US" sz="3200"/>
              <a:t>Bones Crave the Nutrients Found in Dairy Foods</a:t>
            </a:r>
          </a:p>
        </p:txBody>
      </p:sp>
      <p:sp>
        <p:nvSpPr>
          <p:cNvPr id="12" name="TextBox 11">
            <a:extLst>
              <a:ext uri="{FF2B5EF4-FFF2-40B4-BE49-F238E27FC236}">
                <a16:creationId xmlns:a16="http://schemas.microsoft.com/office/drawing/2014/main" id="{8EB6C3CE-BBFD-4FF9-9BCF-D63881382849}"/>
              </a:ext>
            </a:extLst>
          </p:cNvPr>
          <p:cNvSpPr txBox="1"/>
          <p:nvPr/>
        </p:nvSpPr>
        <p:spPr>
          <a:xfrm>
            <a:off x="849313" y="6147595"/>
            <a:ext cx="5605916" cy="584775"/>
          </a:xfrm>
          <a:prstGeom prst="rect">
            <a:avLst/>
          </a:prstGeom>
          <a:noFill/>
        </p:spPr>
        <p:txBody>
          <a:bodyPr wrap="square" lIns="0" rIns="0" rtlCol="0">
            <a:spAutoFit/>
          </a:bodyPr>
          <a:lstStyle/>
          <a:p>
            <a:pPr marL="115888" marR="0" lvl="0" indent="-115888" algn="l" defTabSz="457200" rtl="0" eaLnBrk="1" fontAlgn="auto" latinLnBrk="0" hangingPunct="1">
              <a:lnSpc>
                <a:spcPct val="100000"/>
              </a:lnSpc>
              <a:spcBef>
                <a:spcPts val="0"/>
              </a:spcBef>
              <a:spcAft>
                <a:spcPts val="0"/>
              </a:spcAft>
              <a:buClrTx/>
              <a:buSzTx/>
              <a:buFontTx/>
              <a:buAutoNum type="arabicPeriod"/>
              <a:defRPr/>
            </a:pPr>
            <a:r>
              <a:rPr kumimoji="0" lang="en-US" sz="800" b="0" i="0" u="none" strike="noStrike" kern="1200" cap="none" spc="0" normalizeH="0" baseline="0" noProof="0">
                <a:ln>
                  <a:noFill/>
                </a:ln>
                <a:solidFill>
                  <a:schemeClr val="tx1">
                    <a:lumMod val="50000"/>
                    <a:lumOff val="50000"/>
                  </a:schemeClr>
                </a:solidFill>
                <a:effectLst/>
                <a:uLnTx/>
                <a:uFillTx/>
                <a:ea typeface="+mn-ea"/>
                <a:cs typeface="+mn-cs"/>
              </a:rPr>
              <a:t>American Academy of Pediatrics. Clinical Report: Optimizing Bone Health in Children and Adolescents.</a:t>
            </a:r>
          </a:p>
          <a:p>
            <a:pPr marL="115888" marR="0" lvl="0" indent="-115888" algn="l" defTabSz="457200" rtl="0" eaLnBrk="1" fontAlgn="auto" latinLnBrk="0" hangingPunct="1">
              <a:lnSpc>
                <a:spcPct val="100000"/>
              </a:lnSpc>
              <a:spcBef>
                <a:spcPts val="0"/>
              </a:spcBef>
              <a:spcAft>
                <a:spcPts val="0"/>
              </a:spcAft>
              <a:buClrTx/>
              <a:buSzTx/>
              <a:buFontTx/>
              <a:buAutoNum type="arabicPeriod"/>
              <a:defRPr/>
            </a:pPr>
            <a:r>
              <a:rPr kumimoji="0" lang="en-US" sz="800" b="0" i="0" u="none" strike="noStrike" kern="1200" cap="none" spc="0" normalizeH="0" baseline="0" noProof="0">
                <a:ln>
                  <a:noFill/>
                </a:ln>
                <a:solidFill>
                  <a:schemeClr val="tx1">
                    <a:lumMod val="50000"/>
                    <a:lumOff val="50000"/>
                  </a:schemeClr>
                </a:solidFill>
                <a:effectLst/>
                <a:uLnTx/>
                <a:uFillTx/>
                <a:ea typeface="+mn-ea"/>
                <a:cs typeface="+mn-cs"/>
              </a:rPr>
              <a:t>Wallace, T, et al. Critical Reviews in Food Science and Nutrition. 2020.</a:t>
            </a:r>
          </a:p>
          <a:p>
            <a:pPr marL="115888" indent="-115888" defTabSz="457200">
              <a:buFontTx/>
              <a:buAutoNum type="arabicPeriod"/>
            </a:pPr>
            <a:r>
              <a:rPr lang="en-US" sz="800">
                <a:solidFill>
                  <a:schemeClr val="tx1">
                    <a:lumMod val="50000"/>
                    <a:lumOff val="50000"/>
                  </a:schemeClr>
                </a:solidFill>
                <a:effectLst/>
                <a:ea typeface="Calibri" panose="020F0502020204030204" pitchFamily="34" charset="0"/>
                <a:cs typeface="Calibri" panose="020F0502020204030204" pitchFamily="34" charset="0"/>
              </a:rPr>
              <a:t>Cristina Palacios Ph.D. (2006) The Role of Nutrients in Bone Health, from A to Z, Critical Reviews in Food Science and Nutrition, 46:8, 621-628, DOI: </a:t>
            </a:r>
            <a:r>
              <a:rPr lang="en-US" sz="800">
                <a:solidFill>
                  <a:schemeClr val="tx1">
                    <a:lumMod val="50000"/>
                    <a:lumOff val="50000"/>
                  </a:schemeClr>
                </a:solidFill>
                <a:ea typeface="Calibri" panose="020F0502020204030204" pitchFamily="34" charset="0"/>
                <a:cs typeface="Calibri" panose="020F0502020204030204" pitchFamily="34" charset="0"/>
              </a:rPr>
              <a:t>10.1080/10408398.2020.1810624</a:t>
            </a:r>
            <a:endParaRPr lang="en-US" sz="800">
              <a:solidFill>
                <a:schemeClr val="tx1">
                  <a:lumMod val="50000"/>
                  <a:lumOff val="50000"/>
                </a:schemeClr>
              </a:solidFill>
              <a:effectLst/>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5807F8D-76BF-D8F7-057B-48843017580B}"/>
              </a:ext>
            </a:extLst>
          </p:cNvPr>
          <p:cNvSpPr/>
          <p:nvPr/>
        </p:nvSpPr>
        <p:spPr>
          <a:xfrm>
            <a:off x="336906" y="1323027"/>
            <a:ext cx="7375534" cy="349978"/>
          </a:xfrm>
          <a:prstGeom prst="roundRect">
            <a:avLst>
              <a:gd name="adj" fmla="val 50000"/>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3" name="TextBox 12">
            <a:extLst>
              <a:ext uri="{FF2B5EF4-FFF2-40B4-BE49-F238E27FC236}">
                <a16:creationId xmlns:a16="http://schemas.microsoft.com/office/drawing/2014/main" id="{4A6CC336-C751-93A0-94C3-C8AA8023B6DF}"/>
              </a:ext>
            </a:extLst>
          </p:cNvPr>
          <p:cNvSpPr txBox="1"/>
          <p:nvPr/>
        </p:nvSpPr>
        <p:spPr>
          <a:xfrm>
            <a:off x="496263" y="1369021"/>
            <a:ext cx="4959196" cy="215444"/>
          </a:xfrm>
          <a:prstGeom prst="rect">
            <a:avLst/>
          </a:prstGeom>
          <a:solidFill>
            <a:srgbClr val="224051"/>
          </a:solidFill>
        </p:spPr>
        <p:txBody>
          <a:bodyPr wrap="square" lIns="0" tIns="0" rIns="0" bIns="0">
            <a:spAutoFit/>
          </a:bodyPr>
          <a:lstStyle/>
          <a:p>
            <a:pPr lvl="0" defTabSz="457200">
              <a:defRPr/>
            </a:pPr>
            <a:r>
              <a:rPr lang="en-US" sz="1400" b="1">
                <a:solidFill>
                  <a:schemeClr val="bg1"/>
                </a:solidFill>
                <a:latin typeface="Arial" panose="020B0604020202020204" pitchFamily="34" charset="0"/>
                <a:cs typeface="Arial" panose="020B0604020202020204" pitchFamily="34" charset="0"/>
              </a:rPr>
              <a:t>Impact of Dairy Nutrients on Bone Strength</a:t>
            </a:r>
          </a:p>
        </p:txBody>
      </p:sp>
      <p:sp>
        <p:nvSpPr>
          <p:cNvPr id="14" name="Rectangle 13">
            <a:extLst>
              <a:ext uri="{FF2B5EF4-FFF2-40B4-BE49-F238E27FC236}">
                <a16:creationId xmlns:a16="http://schemas.microsoft.com/office/drawing/2014/main" id="{58213282-9F36-D2C1-F74C-130386E05A6F}"/>
              </a:ext>
            </a:extLst>
          </p:cNvPr>
          <p:cNvSpPr/>
          <p:nvPr/>
        </p:nvSpPr>
        <p:spPr>
          <a:xfrm>
            <a:off x="0" y="6772060"/>
            <a:ext cx="12192000" cy="859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pic>
        <p:nvPicPr>
          <p:cNvPr id="15" name="Picture 4">
            <a:extLst>
              <a:ext uri="{FF2B5EF4-FFF2-40B4-BE49-F238E27FC236}">
                <a16:creationId xmlns:a16="http://schemas.microsoft.com/office/drawing/2014/main" id="{C0997B6C-23CD-EC9B-2A6C-1064AE3A61B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082831" y="6288346"/>
            <a:ext cx="606114" cy="263312"/>
          </a:xfrm>
          <a:prstGeom prst="rect">
            <a:avLst/>
          </a:prstGeom>
        </p:spPr>
      </p:pic>
      <p:sp>
        <p:nvSpPr>
          <p:cNvPr id="16" name="Slide Number Placeholder 1">
            <a:extLst>
              <a:ext uri="{FF2B5EF4-FFF2-40B4-BE49-F238E27FC236}">
                <a16:creationId xmlns:a16="http://schemas.microsoft.com/office/drawing/2014/main" id="{AEDF847C-66B1-7320-2072-823CE8B2FF9A}"/>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14</a:t>
            </a:fld>
            <a:endParaRPr lang="en-US" noProof="0"/>
          </a:p>
        </p:txBody>
      </p:sp>
      <p:pic>
        <p:nvPicPr>
          <p:cNvPr id="11" name="Graphic 10">
            <a:extLst>
              <a:ext uri="{FF2B5EF4-FFF2-40B4-BE49-F238E27FC236}">
                <a16:creationId xmlns:a16="http://schemas.microsoft.com/office/drawing/2014/main" id="{70696CDE-1620-8DC5-D52F-A0A15BFF66B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02140" y="480751"/>
            <a:ext cx="716958" cy="716958"/>
          </a:xfrm>
          <a:prstGeom prst="rect">
            <a:avLst/>
          </a:prstGeom>
        </p:spPr>
      </p:pic>
    </p:spTree>
    <p:extLst>
      <p:ext uri="{BB962C8B-B14F-4D97-AF65-F5344CB8AC3E}">
        <p14:creationId xmlns:p14="http://schemas.microsoft.com/office/powerpoint/2010/main" val="3898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FA55CE3-0BA0-418F-977C-8AB2652E8C68}"/>
              </a:ext>
            </a:extLst>
          </p:cNvPr>
          <p:cNvSpPr/>
          <p:nvPr/>
        </p:nvSpPr>
        <p:spPr>
          <a:xfrm>
            <a:off x="0" y="0"/>
            <a:ext cx="12192000" cy="2623930"/>
          </a:xfrm>
          <a:prstGeom prst="rect">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2" name="Content Placeholder 2">
            <a:extLst>
              <a:ext uri="{FF2B5EF4-FFF2-40B4-BE49-F238E27FC236}">
                <a16:creationId xmlns:a16="http://schemas.microsoft.com/office/drawing/2014/main" id="{9A4B9C2C-1AEF-6D72-9EDE-3FE1E9880CC0}"/>
              </a:ext>
            </a:extLst>
          </p:cNvPr>
          <p:cNvSpPr txBox="1">
            <a:spLocks/>
          </p:cNvSpPr>
          <p:nvPr/>
        </p:nvSpPr>
        <p:spPr>
          <a:xfrm>
            <a:off x="9128906" y="4008057"/>
            <a:ext cx="2546104" cy="102225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latin typeface="Arial" panose="020B0604020202020204" pitchFamily="34" charset="0"/>
                <a:cs typeface="Arial" panose="020B0604020202020204" pitchFamily="34" charset="0"/>
              </a:rPr>
              <a:t>Milk with meals is an easy way to build the bone bank.</a:t>
            </a:r>
          </a:p>
          <a:p>
            <a:endParaRPr lang="en-US">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EF7F4716-BB6C-C22D-A4F4-AB72AC2DCD81}"/>
              </a:ext>
            </a:extLst>
          </p:cNvPr>
          <p:cNvSpPr txBox="1">
            <a:spLocks/>
          </p:cNvSpPr>
          <p:nvPr/>
        </p:nvSpPr>
        <p:spPr>
          <a:xfrm>
            <a:off x="3482874" y="3933917"/>
            <a:ext cx="2471696" cy="1565598"/>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a:solidFill>
                  <a:schemeClr val="tx1">
                    <a:lumMod val="75000"/>
                    <a:lumOff val="25000"/>
                  </a:schemeClr>
                </a:solidFill>
                <a:ea typeface="Calibri" panose="020F0502020204030204" pitchFamily="34" charset="0"/>
              </a:rPr>
              <a:t>Dairy foods provide bone-building vitamins and minerals.</a:t>
            </a:r>
          </a:p>
        </p:txBody>
      </p:sp>
      <p:sp>
        <p:nvSpPr>
          <p:cNvPr id="17" name="Content Placeholder 2">
            <a:extLst>
              <a:ext uri="{FF2B5EF4-FFF2-40B4-BE49-F238E27FC236}">
                <a16:creationId xmlns:a16="http://schemas.microsoft.com/office/drawing/2014/main" id="{E24E3776-4390-2F07-062A-8F7B49F4EE73}"/>
              </a:ext>
            </a:extLst>
          </p:cNvPr>
          <p:cNvSpPr txBox="1">
            <a:spLocks/>
          </p:cNvSpPr>
          <p:nvPr/>
        </p:nvSpPr>
        <p:spPr>
          <a:xfrm>
            <a:off x="1572768" y="1280160"/>
            <a:ext cx="6326413" cy="88815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800">
                <a:solidFill>
                  <a:schemeClr val="bg1"/>
                </a:solidFill>
                <a:ea typeface="Calibri" panose="020F0502020204030204" pitchFamily="34" charset="0"/>
              </a:rPr>
              <a:t>Dairy every day is a healthy way to build strong bones and muscles</a:t>
            </a:r>
          </a:p>
        </p:txBody>
      </p:sp>
      <p:sp>
        <p:nvSpPr>
          <p:cNvPr id="18" name="Content Placeholder 2">
            <a:extLst>
              <a:ext uri="{FF2B5EF4-FFF2-40B4-BE49-F238E27FC236}">
                <a16:creationId xmlns:a16="http://schemas.microsoft.com/office/drawing/2014/main" id="{3938475C-9BB7-97C8-322E-7320D6431420}"/>
              </a:ext>
            </a:extLst>
          </p:cNvPr>
          <p:cNvSpPr txBox="1">
            <a:spLocks/>
          </p:cNvSpPr>
          <p:nvPr/>
        </p:nvSpPr>
        <p:spPr>
          <a:xfrm>
            <a:off x="6304771" y="3933680"/>
            <a:ext cx="2565720" cy="1792725"/>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a:solidFill>
                  <a:schemeClr val="tx1">
                    <a:lumMod val="75000"/>
                    <a:lumOff val="25000"/>
                  </a:schemeClr>
                </a:solidFill>
                <a:ea typeface="Calibri" panose="020F0502020204030204" pitchFamily="34" charset="0"/>
              </a:rPr>
              <a:t>Bones crave the nutrients found in milk, yogurt and cheese.</a:t>
            </a:r>
          </a:p>
        </p:txBody>
      </p:sp>
      <p:sp>
        <p:nvSpPr>
          <p:cNvPr id="19" name="Content Placeholder 2">
            <a:extLst>
              <a:ext uri="{FF2B5EF4-FFF2-40B4-BE49-F238E27FC236}">
                <a16:creationId xmlns:a16="http://schemas.microsoft.com/office/drawing/2014/main" id="{7323273E-C842-05BB-3B75-52A0CCD0C143}"/>
              </a:ext>
            </a:extLst>
          </p:cNvPr>
          <p:cNvSpPr txBox="1">
            <a:spLocks/>
          </p:cNvSpPr>
          <p:nvPr/>
        </p:nvSpPr>
        <p:spPr>
          <a:xfrm>
            <a:off x="496888" y="3907325"/>
            <a:ext cx="2565721" cy="1792725"/>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a:solidFill>
                  <a:schemeClr val="tx1">
                    <a:lumMod val="75000"/>
                    <a:lumOff val="25000"/>
                  </a:schemeClr>
                </a:solidFill>
                <a:ea typeface="Calibri" panose="020F0502020204030204" pitchFamily="34" charset="0"/>
              </a:rPr>
              <a:t>Building your child’s “bone bank” is like saving for their education. Investing in good nutrition now, will pay off with stronger bones in the future.</a:t>
            </a:r>
          </a:p>
        </p:txBody>
      </p:sp>
      <p:sp>
        <p:nvSpPr>
          <p:cNvPr id="8" name="Title 7"/>
          <p:cNvSpPr>
            <a:spLocks noGrp="1"/>
          </p:cNvSpPr>
          <p:nvPr>
            <p:ph type="title"/>
          </p:nvPr>
        </p:nvSpPr>
        <p:spPr>
          <a:xfrm>
            <a:off x="496888" y="489252"/>
            <a:ext cx="11507270" cy="335297"/>
          </a:xfrm>
        </p:spPr>
        <p:txBody>
          <a:bodyPr/>
          <a:lstStyle/>
          <a:p>
            <a:r>
              <a:rPr lang="en-US" sz="3200">
                <a:solidFill>
                  <a:schemeClr val="bg1"/>
                </a:solidFill>
              </a:rPr>
              <a:t>Key Points to Help Parents Nourish Their Child’s Bone Health</a:t>
            </a:r>
          </a:p>
        </p:txBody>
      </p:sp>
      <p:pic>
        <p:nvPicPr>
          <p:cNvPr id="7" name="Graphic 6">
            <a:extLst>
              <a:ext uri="{FF2B5EF4-FFF2-40B4-BE49-F238E27FC236}">
                <a16:creationId xmlns:a16="http://schemas.microsoft.com/office/drawing/2014/main" id="{339E346A-F897-4837-476A-EFFA057D12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00000">
            <a:off x="909085" y="1241405"/>
            <a:ext cx="831797" cy="831797"/>
          </a:xfrm>
          <a:prstGeom prst="rect">
            <a:avLst/>
          </a:prstGeom>
        </p:spPr>
      </p:pic>
      <p:grpSp>
        <p:nvGrpSpPr>
          <p:cNvPr id="10" name="Group 9">
            <a:extLst>
              <a:ext uri="{FF2B5EF4-FFF2-40B4-BE49-F238E27FC236}">
                <a16:creationId xmlns:a16="http://schemas.microsoft.com/office/drawing/2014/main" id="{E711F378-0276-EFD0-929E-4678CEEC4380}"/>
              </a:ext>
            </a:extLst>
          </p:cNvPr>
          <p:cNvGrpSpPr/>
          <p:nvPr/>
        </p:nvGrpSpPr>
        <p:grpSpPr>
          <a:xfrm>
            <a:off x="3286871" y="4006265"/>
            <a:ext cx="5620343" cy="1942025"/>
            <a:chOff x="3101009" y="3545683"/>
            <a:chExt cx="5620343" cy="2506772"/>
          </a:xfrm>
        </p:grpSpPr>
        <p:cxnSp>
          <p:nvCxnSpPr>
            <p:cNvPr id="24" name="Straight Connector 23">
              <a:extLst>
                <a:ext uri="{FF2B5EF4-FFF2-40B4-BE49-F238E27FC236}">
                  <a16:creationId xmlns:a16="http://schemas.microsoft.com/office/drawing/2014/main" id="{AE7172BF-39F5-582F-E1F4-AE3DD038A18E}"/>
                </a:ext>
              </a:extLst>
            </p:cNvPr>
            <p:cNvCxnSpPr>
              <a:cxnSpLocks/>
            </p:cNvCxnSpPr>
            <p:nvPr/>
          </p:nvCxnSpPr>
          <p:spPr>
            <a:xfrm>
              <a:off x="5897217" y="3545683"/>
              <a:ext cx="0" cy="2506772"/>
            </a:xfrm>
            <a:prstGeom prst="line">
              <a:avLst/>
            </a:prstGeom>
            <a:ln w="952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3D48839-07F0-8ADC-CF39-21FBB1F2EAD7}"/>
                </a:ext>
              </a:extLst>
            </p:cNvPr>
            <p:cNvCxnSpPr>
              <a:cxnSpLocks/>
            </p:cNvCxnSpPr>
            <p:nvPr/>
          </p:nvCxnSpPr>
          <p:spPr>
            <a:xfrm>
              <a:off x="3101009" y="3545683"/>
              <a:ext cx="0" cy="2506772"/>
            </a:xfrm>
            <a:prstGeom prst="line">
              <a:avLst/>
            </a:prstGeom>
            <a:ln w="952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2E9311-DB04-2695-70D9-513934FC98F1}"/>
                </a:ext>
              </a:extLst>
            </p:cNvPr>
            <p:cNvCxnSpPr>
              <a:cxnSpLocks/>
            </p:cNvCxnSpPr>
            <p:nvPr/>
          </p:nvCxnSpPr>
          <p:spPr>
            <a:xfrm>
              <a:off x="8721352" y="3545683"/>
              <a:ext cx="0" cy="2506772"/>
            </a:xfrm>
            <a:prstGeom prst="line">
              <a:avLst/>
            </a:prstGeom>
            <a:ln w="952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grpSp>
      <p:sp>
        <p:nvSpPr>
          <p:cNvPr id="42" name="Slide Number Placeholder 1">
            <a:extLst>
              <a:ext uri="{FF2B5EF4-FFF2-40B4-BE49-F238E27FC236}">
                <a16:creationId xmlns:a16="http://schemas.microsoft.com/office/drawing/2014/main" id="{EEA4C38E-F3C3-4837-CE09-286CAC50F7B3}"/>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15</a:t>
            </a:fld>
            <a:endParaRPr lang="en-US" noProof="0"/>
          </a:p>
        </p:txBody>
      </p:sp>
      <p:pic>
        <p:nvPicPr>
          <p:cNvPr id="4" name="Graphic 3">
            <a:extLst>
              <a:ext uri="{FF2B5EF4-FFF2-40B4-BE49-F238E27FC236}">
                <a16:creationId xmlns:a16="http://schemas.microsoft.com/office/drawing/2014/main" id="{D0984AF8-A006-7843-F790-83AFF395EC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03580" y="2968113"/>
            <a:ext cx="743919" cy="743919"/>
          </a:xfrm>
          <a:prstGeom prst="rect">
            <a:avLst/>
          </a:prstGeom>
        </p:spPr>
      </p:pic>
      <p:pic>
        <p:nvPicPr>
          <p:cNvPr id="5" name="Graphic 4">
            <a:extLst>
              <a:ext uri="{FF2B5EF4-FFF2-40B4-BE49-F238E27FC236}">
                <a16:creationId xmlns:a16="http://schemas.microsoft.com/office/drawing/2014/main" id="{B63D8818-6694-8416-75DE-E5173D875D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58675" y="2967902"/>
            <a:ext cx="800349" cy="800349"/>
          </a:xfrm>
          <a:prstGeom prst="rect">
            <a:avLst/>
          </a:prstGeom>
        </p:spPr>
      </p:pic>
      <p:pic>
        <p:nvPicPr>
          <p:cNvPr id="6" name="Graphic 5">
            <a:extLst>
              <a:ext uri="{FF2B5EF4-FFF2-40B4-BE49-F238E27FC236}">
                <a16:creationId xmlns:a16="http://schemas.microsoft.com/office/drawing/2014/main" id="{8D795149-EA6D-CDF3-DB3A-D237155404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6281" y="2967902"/>
            <a:ext cx="746873" cy="746873"/>
          </a:xfrm>
          <a:prstGeom prst="rect">
            <a:avLst/>
          </a:prstGeom>
        </p:spPr>
      </p:pic>
      <p:pic>
        <p:nvPicPr>
          <p:cNvPr id="9" name="Graphic 8">
            <a:extLst>
              <a:ext uri="{FF2B5EF4-FFF2-40B4-BE49-F238E27FC236}">
                <a16:creationId xmlns:a16="http://schemas.microsoft.com/office/drawing/2014/main" id="{9867762F-F151-8C5C-C506-ED9F2670BD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24330" y="2790121"/>
            <a:ext cx="1084716" cy="1084716"/>
          </a:xfrm>
          <a:prstGeom prst="rect">
            <a:avLst/>
          </a:prstGeom>
        </p:spPr>
      </p:pic>
      <p:sp>
        <p:nvSpPr>
          <p:cNvPr id="13" name="Rectangle 12">
            <a:extLst>
              <a:ext uri="{FF2B5EF4-FFF2-40B4-BE49-F238E27FC236}">
                <a16:creationId xmlns:a16="http://schemas.microsoft.com/office/drawing/2014/main" id="{CAE0DCC4-0E0C-3E93-7DFE-68198B4EECC4}"/>
              </a:ext>
            </a:extLst>
          </p:cNvPr>
          <p:cNvSpPr/>
          <p:nvPr/>
        </p:nvSpPr>
        <p:spPr>
          <a:xfrm>
            <a:off x="0" y="6772060"/>
            <a:ext cx="12192000" cy="859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140268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A5843CD-4B45-C30B-DEF3-9DF4EFF77C61}"/>
              </a:ext>
            </a:extLst>
          </p:cNvPr>
          <p:cNvGrpSpPr/>
          <p:nvPr/>
        </p:nvGrpSpPr>
        <p:grpSpPr>
          <a:xfrm>
            <a:off x="213669" y="1581988"/>
            <a:ext cx="3092681" cy="4061191"/>
            <a:chOff x="3576041" y="1262260"/>
            <a:chExt cx="3774460" cy="4956478"/>
          </a:xfrm>
        </p:grpSpPr>
        <p:pic>
          <p:nvPicPr>
            <p:cNvPr id="2" name="Picture 1">
              <a:extLst>
                <a:ext uri="{FF2B5EF4-FFF2-40B4-BE49-F238E27FC236}">
                  <a16:creationId xmlns:a16="http://schemas.microsoft.com/office/drawing/2014/main" id="{0A16D706-45BA-448F-ACA9-DF9E487A82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6041" y="1262260"/>
              <a:ext cx="3774460" cy="4956478"/>
            </a:xfrm>
            <a:prstGeom prst="rect">
              <a:avLst/>
            </a:prstGeom>
          </p:spPr>
        </p:pic>
        <p:sp>
          <p:nvSpPr>
            <p:cNvPr id="4" name="TextBox 3">
              <a:extLst>
                <a:ext uri="{FF2B5EF4-FFF2-40B4-BE49-F238E27FC236}">
                  <a16:creationId xmlns:a16="http://schemas.microsoft.com/office/drawing/2014/main" id="{3ACCE990-93AE-4D1E-8821-4ADF020F1106}"/>
                </a:ext>
              </a:extLst>
            </p:cNvPr>
            <p:cNvSpPr txBox="1"/>
            <p:nvPr/>
          </p:nvSpPr>
          <p:spPr>
            <a:xfrm>
              <a:off x="6111085" y="4395716"/>
              <a:ext cx="1239416" cy="168328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4">
            <a:extLst>
              <a:ext uri="{FF2B5EF4-FFF2-40B4-BE49-F238E27FC236}">
                <a16:creationId xmlns:a16="http://schemas.microsoft.com/office/drawing/2014/main" id="{618DB34E-CF7B-FC5D-D37B-28D1A50E18D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05510" y="3280598"/>
            <a:ext cx="3092681" cy="23936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C6353F9-B4CF-618A-CCEF-68C029158158}"/>
              </a:ext>
            </a:extLst>
          </p:cNvPr>
          <p:cNvSpPr/>
          <p:nvPr/>
        </p:nvSpPr>
        <p:spPr>
          <a:xfrm>
            <a:off x="8398191" y="0"/>
            <a:ext cx="3793809" cy="6858000"/>
          </a:xfrm>
          <a:prstGeom prst="rect">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8" name="Title 7">
            <a:extLst>
              <a:ext uri="{FF2B5EF4-FFF2-40B4-BE49-F238E27FC236}">
                <a16:creationId xmlns:a16="http://schemas.microsoft.com/office/drawing/2014/main" id="{32E9EAF5-74BF-41B3-888D-2F43FED8BC99}"/>
              </a:ext>
            </a:extLst>
          </p:cNvPr>
          <p:cNvSpPr>
            <a:spLocks noGrp="1"/>
          </p:cNvSpPr>
          <p:nvPr>
            <p:ph type="title"/>
          </p:nvPr>
        </p:nvSpPr>
        <p:spPr>
          <a:xfrm>
            <a:off x="496888" y="489252"/>
            <a:ext cx="7678121" cy="124897"/>
          </a:xfrm>
        </p:spPr>
        <p:txBody>
          <a:bodyPr/>
          <a:lstStyle/>
          <a:p>
            <a:r>
              <a:rPr lang="en-US" sz="3200"/>
              <a:t>Dairy Every Day is a Healthy Way to Benefit Immunity</a:t>
            </a:r>
          </a:p>
        </p:txBody>
      </p:sp>
      <p:sp>
        <p:nvSpPr>
          <p:cNvPr id="16" name="TextBox 15">
            <a:extLst>
              <a:ext uri="{FF2B5EF4-FFF2-40B4-BE49-F238E27FC236}">
                <a16:creationId xmlns:a16="http://schemas.microsoft.com/office/drawing/2014/main" id="{C5511DC4-7517-4F46-9BB4-9E7A3C176988}"/>
              </a:ext>
            </a:extLst>
          </p:cNvPr>
          <p:cNvSpPr txBox="1"/>
          <p:nvPr/>
        </p:nvSpPr>
        <p:spPr>
          <a:xfrm>
            <a:off x="498376" y="6189758"/>
            <a:ext cx="2243364" cy="461665"/>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Arial" panose="020B0604020202020204" pitchFamily="34" charset="0"/>
              </a:rPr>
              <a:t>Milk – Food Data Central: 1077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Arial" panose="020B0604020202020204" pitchFamily="34" charset="0"/>
              </a:rPr>
              <a:t>Greek Yogurt - Food Data Central: 171304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lumMod val="75000"/>
                  </a:schemeClr>
                </a:solidFill>
                <a:effectLst/>
                <a:uLnTx/>
                <a:uFillTx/>
                <a:latin typeface="Arial" panose="020B0604020202020204" pitchFamily="34" charset="0"/>
                <a:ea typeface="+mn-ea"/>
                <a:cs typeface="Arial" panose="020B0604020202020204" pitchFamily="34" charset="0"/>
              </a:rPr>
              <a:t>Cheddar Cheese - Food Data Central: 170899</a:t>
            </a:r>
          </a:p>
        </p:txBody>
      </p:sp>
      <p:sp>
        <p:nvSpPr>
          <p:cNvPr id="10" name="Rectangle 9">
            <a:extLst>
              <a:ext uri="{FF2B5EF4-FFF2-40B4-BE49-F238E27FC236}">
                <a16:creationId xmlns:a16="http://schemas.microsoft.com/office/drawing/2014/main" id="{168EAEDB-DB86-4216-92BD-B0AAD0DFA26B}"/>
              </a:ext>
            </a:extLst>
          </p:cNvPr>
          <p:cNvSpPr/>
          <p:nvPr/>
        </p:nvSpPr>
        <p:spPr>
          <a:xfrm>
            <a:off x="3274604" y="5972241"/>
            <a:ext cx="4620532" cy="830997"/>
          </a:xfrm>
          <a:prstGeom prst="rect">
            <a:avLst/>
          </a:prstGeom>
        </p:spPr>
        <p:txBody>
          <a:bodyPr wrap="square" lIns="0"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FDA’s Daily Value (DV) for potassium of 4700 mg is based on a 2005 DRI recommendation.</a:t>
            </a:r>
            <a:br>
              <a:rPr kumimoji="0" lang="en-US" sz="800" b="0" i="0" u="none" strike="noStrike" kern="1200" cap="none" spc="0" normalizeH="0" baseline="0" noProof="0">
                <a:ln>
                  <a:noFill/>
                </a:ln>
                <a:solidFill>
                  <a:schemeClr val="bg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800" b="0" i="0" u="none" strike="noStrike" kern="1200" cap="none" spc="0" normalizeH="0" baseline="0" noProof="0">
                <a:ln>
                  <a:noFill/>
                </a:ln>
                <a:solidFill>
                  <a:schemeClr val="bg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In 2019, NASEM updated the DRI to 3400 mg. Based on the 2019 DRI, a serving of milk provides 10% of the DRI. FDA rule-making is needed to update this value for the purpose of food labeling.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bg1">
                  <a:lumMod val="7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bg1">
                  <a:lumMod val="75000"/>
                </a:scheme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CBE8A6B-67CF-DB02-EA2C-9E1C583712EA}"/>
              </a:ext>
            </a:extLst>
          </p:cNvPr>
          <p:cNvSpPr txBox="1"/>
          <p:nvPr/>
        </p:nvSpPr>
        <p:spPr>
          <a:xfrm>
            <a:off x="8723304" y="1964848"/>
            <a:ext cx="3295115" cy="4062651"/>
          </a:xfrm>
          <a:prstGeom prst="rect">
            <a:avLst/>
          </a:prstGeom>
          <a:noFill/>
        </p:spPr>
        <p:txBody>
          <a:bodyPr wrap="square" lIns="0" rIns="0">
            <a:spAutoFit/>
          </a:bodyPr>
          <a:lstStyle/>
          <a:p>
            <a:pPr>
              <a:spcBef>
                <a:spcPts val="1200"/>
              </a:spcBef>
            </a:pPr>
            <a:r>
              <a:rPr lang="en-US" b="1">
                <a:solidFill>
                  <a:schemeClr val="bg1"/>
                </a:solidFill>
              </a:rPr>
              <a:t>Protein </a:t>
            </a:r>
            <a:r>
              <a:rPr lang="en-US">
                <a:solidFill>
                  <a:schemeClr val="bg1"/>
                </a:solidFill>
              </a:rPr>
              <a:t>(Milk, Cheese, Yogurt)</a:t>
            </a:r>
          </a:p>
          <a:p>
            <a:pPr>
              <a:spcBef>
                <a:spcPts val="1200"/>
              </a:spcBef>
            </a:pPr>
            <a:r>
              <a:rPr lang="en-US" b="1">
                <a:solidFill>
                  <a:schemeClr val="bg1"/>
                </a:solidFill>
              </a:rPr>
              <a:t>Selenium </a:t>
            </a:r>
            <a:r>
              <a:rPr lang="en-US">
                <a:solidFill>
                  <a:schemeClr val="bg1"/>
                </a:solidFill>
              </a:rPr>
              <a:t>(Milk)</a:t>
            </a:r>
          </a:p>
          <a:p>
            <a:pPr>
              <a:spcBef>
                <a:spcPts val="1200"/>
              </a:spcBef>
            </a:pPr>
            <a:r>
              <a:rPr lang="en-US" b="1">
                <a:solidFill>
                  <a:schemeClr val="bg1"/>
                </a:solidFill>
              </a:rPr>
              <a:t>Zinc </a:t>
            </a:r>
            <a:r>
              <a:rPr lang="en-US">
                <a:solidFill>
                  <a:schemeClr val="bg1"/>
                </a:solidFill>
              </a:rPr>
              <a:t>(Milk, Yogurt)</a:t>
            </a:r>
          </a:p>
          <a:p>
            <a:pPr>
              <a:spcBef>
                <a:spcPts val="1200"/>
              </a:spcBef>
            </a:pPr>
            <a:r>
              <a:rPr lang="en-US" b="1">
                <a:solidFill>
                  <a:schemeClr val="bg1"/>
                </a:solidFill>
              </a:rPr>
              <a:t>Vitamins</a:t>
            </a:r>
          </a:p>
          <a:p>
            <a:pPr marL="177800" indent="-177800">
              <a:spcBef>
                <a:spcPts val="600"/>
              </a:spcBef>
              <a:buFont typeface="Arial" panose="020B0604020202020204" pitchFamily="34" charset="0"/>
              <a:buChar char="•"/>
            </a:pPr>
            <a:r>
              <a:rPr lang="en-US">
                <a:solidFill>
                  <a:schemeClr val="bg1"/>
                </a:solidFill>
              </a:rPr>
              <a:t>A (Milk, Cheese Fruits, Vegetables)</a:t>
            </a:r>
          </a:p>
          <a:p>
            <a:pPr marL="177800" indent="-177800">
              <a:spcBef>
                <a:spcPts val="600"/>
              </a:spcBef>
              <a:buFont typeface="Arial" panose="020B0604020202020204" pitchFamily="34" charset="0"/>
              <a:buChar char="•"/>
            </a:pPr>
            <a:r>
              <a:rPr lang="en-US">
                <a:solidFill>
                  <a:schemeClr val="bg1"/>
                </a:solidFill>
              </a:rPr>
              <a:t>B6 (Fruits, Vegetables)</a:t>
            </a:r>
          </a:p>
          <a:p>
            <a:pPr marL="177800" indent="-177800">
              <a:spcBef>
                <a:spcPts val="600"/>
              </a:spcBef>
              <a:buFont typeface="Arial" panose="020B0604020202020204" pitchFamily="34" charset="0"/>
              <a:buChar char="•"/>
            </a:pPr>
            <a:r>
              <a:rPr lang="en-US">
                <a:solidFill>
                  <a:schemeClr val="bg1"/>
                </a:solidFill>
              </a:rPr>
              <a:t>B12 (Milk, Cheese, Yogurt)</a:t>
            </a:r>
          </a:p>
          <a:p>
            <a:pPr marL="177800" indent="-177800">
              <a:spcBef>
                <a:spcPts val="600"/>
              </a:spcBef>
              <a:buFont typeface="Arial" panose="020B0604020202020204" pitchFamily="34" charset="0"/>
              <a:buChar char="•"/>
            </a:pPr>
            <a:r>
              <a:rPr lang="en-US">
                <a:solidFill>
                  <a:schemeClr val="bg1"/>
                </a:solidFill>
              </a:rPr>
              <a:t>C (Fruits, Vegetables)</a:t>
            </a:r>
          </a:p>
          <a:p>
            <a:pPr marL="177800" indent="-177800">
              <a:spcBef>
                <a:spcPts val="600"/>
              </a:spcBef>
              <a:buFont typeface="Arial" panose="020B0604020202020204" pitchFamily="34" charset="0"/>
              <a:buChar char="•"/>
            </a:pPr>
            <a:r>
              <a:rPr lang="en-US">
                <a:solidFill>
                  <a:schemeClr val="bg1"/>
                </a:solidFill>
              </a:rPr>
              <a:t>D (Milk)</a:t>
            </a:r>
          </a:p>
          <a:p>
            <a:pPr marL="177800" indent="-177800">
              <a:spcBef>
                <a:spcPts val="600"/>
              </a:spcBef>
              <a:buFont typeface="Arial" panose="020B0604020202020204" pitchFamily="34" charset="0"/>
              <a:buChar char="•"/>
            </a:pPr>
            <a:r>
              <a:rPr lang="en-US">
                <a:solidFill>
                  <a:schemeClr val="bg1"/>
                </a:solidFill>
              </a:rPr>
              <a:t>E (Nuts, Seeds)</a:t>
            </a:r>
          </a:p>
        </p:txBody>
      </p:sp>
      <p:sp>
        <p:nvSpPr>
          <p:cNvPr id="21" name="Rounded Rectangle 20">
            <a:extLst>
              <a:ext uri="{FF2B5EF4-FFF2-40B4-BE49-F238E27FC236}">
                <a16:creationId xmlns:a16="http://schemas.microsoft.com/office/drawing/2014/main" id="{581224F1-883B-2E47-C761-53022A94B1DF}"/>
              </a:ext>
            </a:extLst>
          </p:cNvPr>
          <p:cNvSpPr/>
          <p:nvPr/>
        </p:nvSpPr>
        <p:spPr>
          <a:xfrm>
            <a:off x="8624368" y="1412819"/>
            <a:ext cx="3199907" cy="2879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2" name="TextBox 21">
            <a:extLst>
              <a:ext uri="{FF2B5EF4-FFF2-40B4-BE49-F238E27FC236}">
                <a16:creationId xmlns:a16="http://schemas.microsoft.com/office/drawing/2014/main" id="{A896B93E-EC33-78F9-CD8C-3F181947DBDE}"/>
              </a:ext>
            </a:extLst>
          </p:cNvPr>
          <p:cNvSpPr txBox="1"/>
          <p:nvPr/>
        </p:nvSpPr>
        <p:spPr>
          <a:xfrm>
            <a:off x="8766704" y="1392982"/>
            <a:ext cx="2922241" cy="323165"/>
          </a:xfrm>
          <a:prstGeom prst="rect">
            <a:avLst/>
          </a:prstGeom>
          <a:noFill/>
        </p:spPr>
        <p:txBody>
          <a:bodyPr wrap="square" lIns="0" rIns="0">
            <a:spAutoFit/>
          </a:bodyPr>
          <a:lstStyle/>
          <a:p>
            <a:pPr algn="ctr"/>
            <a:r>
              <a:rPr lang="en-US" sz="1500" b="1">
                <a:solidFill>
                  <a:srgbClr val="224051"/>
                </a:solidFill>
              </a:rPr>
              <a:t>Immunity-important Nutrients</a:t>
            </a:r>
          </a:p>
        </p:txBody>
      </p:sp>
      <p:pic>
        <p:nvPicPr>
          <p:cNvPr id="9" name="Graphic 8">
            <a:extLst>
              <a:ext uri="{FF2B5EF4-FFF2-40B4-BE49-F238E27FC236}">
                <a16:creationId xmlns:a16="http://schemas.microsoft.com/office/drawing/2014/main" id="{A69822E4-47D1-6DCC-CFC1-AD0B478E8E2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24101" y="449581"/>
            <a:ext cx="600440" cy="600440"/>
          </a:xfrm>
          <a:prstGeom prst="rect">
            <a:avLst/>
          </a:prstGeom>
        </p:spPr>
      </p:pic>
      <p:sp>
        <p:nvSpPr>
          <p:cNvPr id="13" name="Rounded Rectangle 12">
            <a:extLst>
              <a:ext uri="{FF2B5EF4-FFF2-40B4-BE49-F238E27FC236}">
                <a16:creationId xmlns:a16="http://schemas.microsoft.com/office/drawing/2014/main" id="{86D7EE96-4F6F-AF4D-9E6A-869DEE7BC93D}"/>
              </a:ext>
            </a:extLst>
          </p:cNvPr>
          <p:cNvSpPr/>
          <p:nvPr/>
        </p:nvSpPr>
        <p:spPr>
          <a:xfrm>
            <a:off x="3120894" y="1859911"/>
            <a:ext cx="4906687" cy="1039353"/>
          </a:xfrm>
          <a:prstGeom prst="roundRect">
            <a:avLst>
              <a:gd name="adj" fmla="val 10121"/>
            </a:avLst>
          </a:prstGeom>
          <a:solidFill>
            <a:schemeClr val="bg1"/>
          </a:solidFill>
          <a:ln>
            <a:noFill/>
          </a:ln>
          <a:effectLst>
            <a:outerShdw blurRad="127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3" name="Picture 2">
            <a:extLst>
              <a:ext uri="{FF2B5EF4-FFF2-40B4-BE49-F238E27FC236}">
                <a16:creationId xmlns:a16="http://schemas.microsoft.com/office/drawing/2014/main" id="{63CAA4D9-6E39-4DA2-81E3-38C5B120BCA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58248" y="1894088"/>
            <a:ext cx="1178151" cy="987145"/>
          </a:xfrm>
          <a:prstGeom prst="rect">
            <a:avLst/>
          </a:prstGeom>
        </p:spPr>
      </p:pic>
      <p:sp>
        <p:nvSpPr>
          <p:cNvPr id="5" name="TextBox 4">
            <a:extLst>
              <a:ext uri="{FF2B5EF4-FFF2-40B4-BE49-F238E27FC236}">
                <a16:creationId xmlns:a16="http://schemas.microsoft.com/office/drawing/2014/main" id="{32F5AB7B-C204-47D2-BF27-825B114A6AF0}"/>
              </a:ext>
            </a:extLst>
          </p:cNvPr>
          <p:cNvSpPr txBox="1"/>
          <p:nvPr/>
        </p:nvSpPr>
        <p:spPr>
          <a:xfrm>
            <a:off x="4501342" y="2114826"/>
            <a:ext cx="3526237" cy="630942"/>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 Milk is a good or excellent source of 13 essential nutrients</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 Yogurt is a good or excellent source of 7 essential nutrients</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 Cheese is a good or excellent source of 6 essential nutrients</a:t>
            </a:r>
          </a:p>
        </p:txBody>
      </p:sp>
      <p:cxnSp>
        <p:nvCxnSpPr>
          <p:cNvPr id="23" name="Straight Connector 22">
            <a:extLst>
              <a:ext uri="{FF2B5EF4-FFF2-40B4-BE49-F238E27FC236}">
                <a16:creationId xmlns:a16="http://schemas.microsoft.com/office/drawing/2014/main" id="{255A32B3-68BD-2C67-701E-A960BE95A76F}"/>
              </a:ext>
            </a:extLst>
          </p:cNvPr>
          <p:cNvCxnSpPr/>
          <p:nvPr/>
        </p:nvCxnSpPr>
        <p:spPr>
          <a:xfrm>
            <a:off x="4425241" y="1964848"/>
            <a:ext cx="0" cy="85229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447AD1A-247E-F5D6-26E7-4D8CCDF2A47A}"/>
              </a:ext>
            </a:extLst>
          </p:cNvPr>
          <p:cNvCxnSpPr>
            <a:cxnSpLocks/>
          </p:cNvCxnSpPr>
          <p:nvPr/>
        </p:nvCxnSpPr>
        <p:spPr>
          <a:xfrm>
            <a:off x="2959226" y="6261476"/>
            <a:ext cx="0" cy="3265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80450BF-AA1D-1701-FAA6-8A249873650A}"/>
              </a:ext>
            </a:extLst>
          </p:cNvPr>
          <p:cNvSpPr/>
          <p:nvPr/>
        </p:nvSpPr>
        <p:spPr>
          <a:xfrm>
            <a:off x="0" y="6772060"/>
            <a:ext cx="12192000" cy="859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pic>
        <p:nvPicPr>
          <p:cNvPr id="29" name="Picture 4">
            <a:extLst>
              <a:ext uri="{FF2B5EF4-FFF2-40B4-BE49-F238E27FC236}">
                <a16:creationId xmlns:a16="http://schemas.microsoft.com/office/drawing/2014/main" id="{A07C9F57-6DA0-4178-66B9-68B33A1FF2A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1082831" y="6288346"/>
            <a:ext cx="606114" cy="263312"/>
          </a:xfrm>
          <a:prstGeom prst="rect">
            <a:avLst/>
          </a:prstGeom>
        </p:spPr>
      </p:pic>
      <p:pic>
        <p:nvPicPr>
          <p:cNvPr id="11" name="Picture 2">
            <a:extLst>
              <a:ext uri="{FF2B5EF4-FFF2-40B4-BE49-F238E27FC236}">
                <a16:creationId xmlns:a16="http://schemas.microsoft.com/office/drawing/2014/main" id="{AF5CE91B-C18E-98F7-32C9-C1CAE340712F}"/>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037614" y="2962731"/>
            <a:ext cx="4408070" cy="337952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12205BF-EA66-4F0F-B902-C65BFCF6AA16}"/>
              </a:ext>
            </a:extLst>
          </p:cNvPr>
          <p:cNvSpPr txBox="1"/>
          <p:nvPr/>
        </p:nvSpPr>
        <p:spPr>
          <a:xfrm>
            <a:off x="3120894" y="6399476"/>
            <a:ext cx="6097772" cy="377026"/>
          </a:xfrm>
          <a:prstGeom prst="rect">
            <a:avLst/>
          </a:prstGeom>
          <a:noFill/>
        </p:spPr>
        <p:txBody>
          <a:bodyPr wrap="square">
            <a:spAutoFit/>
          </a:bodyPr>
          <a:lstStyle/>
          <a:p>
            <a:pPr marL="111125" marR="0" lvl="0" indent="0" algn="l" defTabSz="4572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BFBFBF"/>
                </a:solidFill>
                <a:effectLst/>
                <a:uLnTx/>
                <a:uFillTx/>
                <a:latin typeface="Arial" panose="020B0604020202020204" pitchFamily="34" charset="0"/>
                <a:ea typeface="+mn-ea"/>
                <a:cs typeface="Arial" panose="020B0604020202020204" pitchFamily="34" charset="0"/>
              </a:rPr>
              <a:t>*Vitamin D is added to milk</a:t>
            </a:r>
          </a:p>
          <a:p>
            <a:pPr marL="111125" marR="0" lvl="0" indent="0" algn="l" defTabSz="4572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BFBFBF"/>
                </a:solidFill>
                <a:effectLst/>
                <a:uLnTx/>
                <a:uFillTx/>
                <a:latin typeface="Arial" panose="020B0604020202020204" pitchFamily="34" charset="0"/>
                <a:ea typeface="+mn-ea"/>
                <a:cs typeface="Arial" panose="020B0604020202020204" pitchFamily="34" charset="0"/>
              </a:rPr>
              <a:t>**Vitamin A is naturally occurring in whole milk and added to reduced-fat, low-fat and fat-free milks</a:t>
            </a:r>
          </a:p>
        </p:txBody>
      </p:sp>
    </p:spTree>
    <p:extLst>
      <p:ext uri="{BB962C8B-B14F-4D97-AF65-F5344CB8AC3E}">
        <p14:creationId xmlns:p14="http://schemas.microsoft.com/office/powerpoint/2010/main" val="399278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8F0DCE-C7FB-E901-70D4-ED44E51C2DD9}"/>
              </a:ext>
            </a:extLst>
          </p:cNvPr>
          <p:cNvSpPr/>
          <p:nvPr/>
        </p:nvSpPr>
        <p:spPr>
          <a:xfrm>
            <a:off x="0" y="0"/>
            <a:ext cx="12192000" cy="2908386"/>
          </a:xfrm>
          <a:prstGeom prst="rect">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3" name="Content Placeholder 2">
            <a:extLst>
              <a:ext uri="{FF2B5EF4-FFF2-40B4-BE49-F238E27FC236}">
                <a16:creationId xmlns:a16="http://schemas.microsoft.com/office/drawing/2014/main" id="{EF3993F0-B49F-B2F1-4899-659DDBED52A1}"/>
              </a:ext>
            </a:extLst>
          </p:cNvPr>
          <p:cNvSpPr txBox="1">
            <a:spLocks/>
          </p:cNvSpPr>
          <p:nvPr/>
        </p:nvSpPr>
        <p:spPr>
          <a:xfrm>
            <a:off x="1563431" y="1385642"/>
            <a:ext cx="3327161" cy="88815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800">
                <a:solidFill>
                  <a:schemeClr val="bg1"/>
                </a:solidFill>
                <a:ea typeface="Calibri" panose="020F0502020204030204" pitchFamily="34" charset="0"/>
              </a:rPr>
              <a:t>Dairy every day </a:t>
            </a:r>
            <a:br>
              <a:rPr lang="en-US" sz="2800">
                <a:solidFill>
                  <a:schemeClr val="bg1"/>
                </a:solidFill>
                <a:ea typeface="Calibri" panose="020F0502020204030204" pitchFamily="34" charset="0"/>
              </a:rPr>
            </a:br>
            <a:r>
              <a:rPr lang="en-US" sz="2800">
                <a:solidFill>
                  <a:schemeClr val="bg1"/>
                </a:solidFill>
                <a:ea typeface="Calibri" panose="020F0502020204030204" pitchFamily="34" charset="0"/>
              </a:rPr>
              <a:t>is a healthy way to benefit immunity</a:t>
            </a:r>
          </a:p>
        </p:txBody>
      </p:sp>
      <p:sp>
        <p:nvSpPr>
          <p:cNvPr id="16" name="Content Placeholder 2">
            <a:extLst>
              <a:ext uri="{FF2B5EF4-FFF2-40B4-BE49-F238E27FC236}">
                <a16:creationId xmlns:a16="http://schemas.microsoft.com/office/drawing/2014/main" id="{6CDC0452-E370-45A1-E420-417F8C5A6E13}"/>
              </a:ext>
            </a:extLst>
          </p:cNvPr>
          <p:cNvSpPr txBox="1">
            <a:spLocks/>
          </p:cNvSpPr>
          <p:nvPr/>
        </p:nvSpPr>
        <p:spPr>
          <a:xfrm>
            <a:off x="496888" y="8059520"/>
            <a:ext cx="4118656" cy="1792725"/>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endParaRPr lang="en-US" sz="2400">
              <a:ea typeface="Calibri" panose="020F0502020204030204" pitchFamily="34" charset="0"/>
            </a:endParaRPr>
          </a:p>
        </p:txBody>
      </p:sp>
      <p:sp>
        <p:nvSpPr>
          <p:cNvPr id="8" name="Title 7"/>
          <p:cNvSpPr>
            <a:spLocks noGrp="1"/>
          </p:cNvSpPr>
          <p:nvPr>
            <p:ph type="title"/>
          </p:nvPr>
        </p:nvSpPr>
        <p:spPr>
          <a:xfrm>
            <a:off x="132092" y="403683"/>
            <a:ext cx="5818852" cy="505836"/>
          </a:xfrm>
        </p:spPr>
        <p:txBody>
          <a:bodyPr/>
          <a:lstStyle/>
          <a:p>
            <a:r>
              <a:rPr lang="en-US" sz="2800">
                <a:solidFill>
                  <a:schemeClr val="bg1"/>
                </a:solidFill>
              </a:rPr>
              <a:t>Key Points to Help Parents Nourish Their Child’s Immune System</a:t>
            </a:r>
          </a:p>
        </p:txBody>
      </p:sp>
      <p:sp>
        <p:nvSpPr>
          <p:cNvPr id="6" name="Content Placeholder 2">
            <a:extLst>
              <a:ext uri="{FF2B5EF4-FFF2-40B4-BE49-F238E27FC236}">
                <a16:creationId xmlns:a16="http://schemas.microsoft.com/office/drawing/2014/main" id="{15D4ADDD-3306-4C5B-8CA9-6513AA5505F3}"/>
              </a:ext>
            </a:extLst>
          </p:cNvPr>
          <p:cNvSpPr txBox="1">
            <a:spLocks/>
          </p:cNvSpPr>
          <p:nvPr/>
        </p:nvSpPr>
        <p:spPr>
          <a:xfrm>
            <a:off x="8182429" y="3552823"/>
            <a:ext cx="4140200" cy="4154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7" name="Content Placeholder 2">
            <a:extLst>
              <a:ext uri="{FF2B5EF4-FFF2-40B4-BE49-F238E27FC236}">
                <a16:creationId xmlns:a16="http://schemas.microsoft.com/office/drawing/2014/main" id="{6F522E44-8740-DAD3-E6D2-0D51E244F965}"/>
              </a:ext>
            </a:extLst>
          </p:cNvPr>
          <p:cNvSpPr txBox="1">
            <a:spLocks/>
          </p:cNvSpPr>
          <p:nvPr/>
        </p:nvSpPr>
        <p:spPr>
          <a:xfrm>
            <a:off x="3142769" y="4272712"/>
            <a:ext cx="2663120" cy="1565598"/>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a:solidFill>
                  <a:schemeClr val="tx1">
                    <a:lumMod val="75000"/>
                    <a:lumOff val="25000"/>
                  </a:schemeClr>
                </a:solidFill>
                <a:ea typeface="Calibri" panose="020F0502020204030204" pitchFamily="34" charset="0"/>
              </a:rPr>
              <a:t>Dairy foods provide nutrients, as part of a healthy diet, important for immune health.</a:t>
            </a:r>
          </a:p>
        </p:txBody>
      </p:sp>
      <p:sp>
        <p:nvSpPr>
          <p:cNvPr id="28" name="Content Placeholder 2">
            <a:extLst>
              <a:ext uri="{FF2B5EF4-FFF2-40B4-BE49-F238E27FC236}">
                <a16:creationId xmlns:a16="http://schemas.microsoft.com/office/drawing/2014/main" id="{C37957DC-2976-3BA0-20B3-778D0FF6E644}"/>
              </a:ext>
            </a:extLst>
          </p:cNvPr>
          <p:cNvSpPr txBox="1">
            <a:spLocks/>
          </p:cNvSpPr>
          <p:nvPr/>
        </p:nvSpPr>
        <p:spPr>
          <a:xfrm>
            <a:off x="496888" y="4272711"/>
            <a:ext cx="2327707" cy="1792725"/>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a:solidFill>
                  <a:schemeClr val="tx1">
                    <a:lumMod val="75000"/>
                    <a:lumOff val="25000"/>
                  </a:schemeClr>
                </a:solidFill>
                <a:ea typeface="Calibri" panose="020F0502020204030204" pitchFamily="34" charset="0"/>
              </a:rPr>
              <a:t>Nourish your child’s immune system </a:t>
            </a:r>
            <a:br>
              <a:rPr lang="en-US" sz="2000">
                <a:solidFill>
                  <a:schemeClr val="tx1">
                    <a:lumMod val="75000"/>
                    <a:lumOff val="25000"/>
                  </a:schemeClr>
                </a:solidFill>
                <a:ea typeface="Calibri" panose="020F0502020204030204" pitchFamily="34" charset="0"/>
              </a:rPr>
            </a:br>
            <a:r>
              <a:rPr lang="en-US" sz="2000">
                <a:solidFill>
                  <a:schemeClr val="tx1">
                    <a:lumMod val="75000"/>
                    <a:lumOff val="25000"/>
                  </a:schemeClr>
                </a:solidFill>
                <a:ea typeface="Calibri" panose="020F0502020204030204" pitchFamily="34" charset="0"/>
              </a:rPr>
              <a:t>with the nutrients </a:t>
            </a:r>
            <a:br>
              <a:rPr lang="en-US" sz="2000">
                <a:solidFill>
                  <a:schemeClr val="tx1">
                    <a:lumMod val="75000"/>
                    <a:lumOff val="25000"/>
                  </a:schemeClr>
                </a:solidFill>
                <a:ea typeface="Calibri" panose="020F0502020204030204" pitchFamily="34" charset="0"/>
              </a:rPr>
            </a:br>
            <a:r>
              <a:rPr lang="en-US" sz="2000">
                <a:solidFill>
                  <a:schemeClr val="tx1">
                    <a:lumMod val="75000"/>
                    <a:lumOff val="25000"/>
                  </a:schemeClr>
                </a:solidFill>
                <a:ea typeface="Calibri" panose="020F0502020204030204" pitchFamily="34" charset="0"/>
              </a:rPr>
              <a:t>in dairy foods.</a:t>
            </a:r>
          </a:p>
        </p:txBody>
      </p:sp>
      <p:cxnSp>
        <p:nvCxnSpPr>
          <p:cNvPr id="31" name="Straight Connector 30">
            <a:extLst>
              <a:ext uri="{FF2B5EF4-FFF2-40B4-BE49-F238E27FC236}">
                <a16:creationId xmlns:a16="http://schemas.microsoft.com/office/drawing/2014/main" id="{FC426AD4-9533-F11D-490C-300C9832BB8E}"/>
              </a:ext>
            </a:extLst>
          </p:cNvPr>
          <p:cNvCxnSpPr>
            <a:cxnSpLocks/>
          </p:cNvCxnSpPr>
          <p:nvPr/>
        </p:nvCxnSpPr>
        <p:spPr>
          <a:xfrm>
            <a:off x="2955237" y="4358640"/>
            <a:ext cx="0" cy="1479670"/>
          </a:xfrm>
          <a:prstGeom prst="line">
            <a:avLst/>
          </a:prstGeom>
          <a:ln w="952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9C5EC0D8-7164-2FFA-9CC0-300978FEFB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9" y="0"/>
            <a:ext cx="6096001" cy="6858000"/>
          </a:xfrm>
          <a:prstGeom prst="rect">
            <a:avLst/>
          </a:prstGeom>
        </p:spPr>
      </p:pic>
      <p:sp>
        <p:nvSpPr>
          <p:cNvPr id="39" name="Rectangle 38">
            <a:extLst>
              <a:ext uri="{FF2B5EF4-FFF2-40B4-BE49-F238E27FC236}">
                <a16:creationId xmlns:a16="http://schemas.microsoft.com/office/drawing/2014/main" id="{B12D703B-C47F-5883-3962-C3663DB54BE6}"/>
              </a:ext>
            </a:extLst>
          </p:cNvPr>
          <p:cNvSpPr/>
          <p:nvPr/>
        </p:nvSpPr>
        <p:spPr>
          <a:xfrm>
            <a:off x="0" y="6772060"/>
            <a:ext cx="12192000" cy="859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pic>
        <p:nvPicPr>
          <p:cNvPr id="41" name="Picture 4">
            <a:extLst>
              <a:ext uri="{FF2B5EF4-FFF2-40B4-BE49-F238E27FC236}">
                <a16:creationId xmlns:a16="http://schemas.microsoft.com/office/drawing/2014/main" id="{8CA98BDE-9389-02FF-9B80-E006BBB14E5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082831" y="6288346"/>
            <a:ext cx="606114" cy="263312"/>
          </a:xfrm>
          <a:prstGeom prst="rect">
            <a:avLst/>
          </a:prstGeom>
        </p:spPr>
      </p:pic>
      <p:sp>
        <p:nvSpPr>
          <p:cNvPr id="42" name="Slide Number Placeholder 1">
            <a:extLst>
              <a:ext uri="{FF2B5EF4-FFF2-40B4-BE49-F238E27FC236}">
                <a16:creationId xmlns:a16="http://schemas.microsoft.com/office/drawing/2014/main" id="{1F6486F1-61C8-06D8-7EB1-860F7636D642}"/>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17</a:t>
            </a:fld>
            <a:endParaRPr lang="en-US" noProof="0"/>
          </a:p>
        </p:txBody>
      </p:sp>
      <p:pic>
        <p:nvPicPr>
          <p:cNvPr id="14" name="Graphic 13">
            <a:extLst>
              <a:ext uri="{FF2B5EF4-FFF2-40B4-BE49-F238E27FC236}">
                <a16:creationId xmlns:a16="http://schemas.microsoft.com/office/drawing/2014/main" id="{8E2FF13C-8B04-EAA5-2DEB-D482791A1D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3438" y="3146946"/>
            <a:ext cx="959986" cy="959986"/>
          </a:xfrm>
          <a:prstGeom prst="rect">
            <a:avLst/>
          </a:prstGeom>
        </p:spPr>
      </p:pic>
      <p:pic>
        <p:nvPicPr>
          <p:cNvPr id="15" name="Graphic 14">
            <a:extLst>
              <a:ext uri="{FF2B5EF4-FFF2-40B4-BE49-F238E27FC236}">
                <a16:creationId xmlns:a16="http://schemas.microsoft.com/office/drawing/2014/main" id="{C83956D8-8775-2D35-3010-17D2541D98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49267" y="3016591"/>
            <a:ext cx="1256120" cy="1256120"/>
          </a:xfrm>
          <a:prstGeom prst="rect">
            <a:avLst/>
          </a:prstGeom>
        </p:spPr>
      </p:pic>
      <p:pic>
        <p:nvPicPr>
          <p:cNvPr id="20" name="Graphic 19">
            <a:extLst>
              <a:ext uri="{FF2B5EF4-FFF2-40B4-BE49-F238E27FC236}">
                <a16:creationId xmlns:a16="http://schemas.microsoft.com/office/drawing/2014/main" id="{36C627A7-91E4-E8BF-709F-EAF312FABB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6940" y="1484340"/>
            <a:ext cx="902371" cy="902371"/>
          </a:xfrm>
          <a:prstGeom prst="rect">
            <a:avLst/>
          </a:prstGeom>
        </p:spPr>
      </p:pic>
    </p:spTree>
    <p:extLst>
      <p:ext uri="{BB962C8B-B14F-4D97-AF65-F5344CB8AC3E}">
        <p14:creationId xmlns:p14="http://schemas.microsoft.com/office/powerpoint/2010/main" val="311272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person, indoor&#10;&#10;Description automatically generated">
            <a:extLst>
              <a:ext uri="{FF2B5EF4-FFF2-40B4-BE49-F238E27FC236}">
                <a16:creationId xmlns:a16="http://schemas.microsoft.com/office/drawing/2014/main" id="{43092DC9-4920-4381-8B58-44844AC7BCC5}"/>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p:spPr>
      </p:pic>
      <p:sp>
        <p:nvSpPr>
          <p:cNvPr id="4" name="Text Placeholder 3">
            <a:extLst>
              <a:ext uri="{FF2B5EF4-FFF2-40B4-BE49-F238E27FC236}">
                <a16:creationId xmlns:a16="http://schemas.microsoft.com/office/drawing/2014/main" id="{169BE874-334C-6C80-4EEA-8E06B9F326D0}"/>
              </a:ext>
            </a:extLst>
          </p:cNvPr>
          <p:cNvSpPr>
            <a:spLocks noGrp="1"/>
          </p:cNvSpPr>
          <p:nvPr>
            <p:ph type="body" sz="quarter" idx="13"/>
          </p:nvPr>
        </p:nvSpPr>
        <p:spPr>
          <a:xfrm>
            <a:off x="97051" y="1519963"/>
            <a:ext cx="9768341" cy="327025"/>
          </a:xfrm>
        </p:spPr>
        <p:txBody>
          <a:bodyPr/>
          <a:lstStyle/>
          <a:p>
            <a:r>
              <a:rPr lang="en-US" sz="1600"/>
              <a:t>Establishing Healthy Habits to Last a Lifetime</a:t>
            </a:r>
          </a:p>
        </p:txBody>
      </p:sp>
      <p:sp>
        <p:nvSpPr>
          <p:cNvPr id="2" name="Title 1">
            <a:extLst>
              <a:ext uri="{FF2B5EF4-FFF2-40B4-BE49-F238E27FC236}">
                <a16:creationId xmlns:a16="http://schemas.microsoft.com/office/drawing/2014/main" id="{F2A363E1-0916-4CFF-BA13-A8571804D7C8}"/>
              </a:ext>
            </a:extLst>
          </p:cNvPr>
          <p:cNvSpPr>
            <a:spLocks noGrp="1"/>
          </p:cNvSpPr>
          <p:nvPr>
            <p:ph type="title"/>
          </p:nvPr>
        </p:nvSpPr>
        <p:spPr>
          <a:xfrm>
            <a:off x="475334" y="312993"/>
            <a:ext cx="5112342" cy="328304"/>
          </a:xfrm>
        </p:spPr>
        <p:txBody>
          <a:bodyPr/>
          <a:lstStyle/>
          <a:p>
            <a:r>
              <a:rPr lang="en-US" sz="3200"/>
              <a:t>Dairy Every Day is a Healthy Way to Support Growth and Development</a:t>
            </a:r>
          </a:p>
        </p:txBody>
      </p:sp>
      <p:sp>
        <p:nvSpPr>
          <p:cNvPr id="3" name="TextBox 2">
            <a:extLst>
              <a:ext uri="{FF2B5EF4-FFF2-40B4-BE49-F238E27FC236}">
                <a16:creationId xmlns:a16="http://schemas.microsoft.com/office/drawing/2014/main" id="{6D8B896E-E2B0-41D4-9BAB-56B626B20BBE}"/>
              </a:ext>
            </a:extLst>
          </p:cNvPr>
          <p:cNvSpPr txBox="1"/>
          <p:nvPr/>
        </p:nvSpPr>
        <p:spPr>
          <a:xfrm>
            <a:off x="854026" y="6312280"/>
            <a:ext cx="4755205" cy="338554"/>
          </a:xfrm>
          <a:prstGeom prst="rect">
            <a:avLst/>
          </a:prstGeom>
          <a:noFill/>
        </p:spPr>
        <p:txBody>
          <a:bodyPr wrap="square" lIns="0" rIns="0" rtlCol="0">
            <a:spAutoFit/>
          </a:bodyPr>
          <a:lstStyle/>
          <a:p>
            <a:r>
              <a:rPr lang="en-US" sz="800">
                <a:solidFill>
                  <a:schemeClr val="tx1">
                    <a:lumMod val="50000"/>
                    <a:lumOff val="50000"/>
                  </a:schemeClr>
                </a:solidFill>
                <a:latin typeface="Arial" panose="020B0604020202020204" pitchFamily="34" charset="0"/>
                <a:cs typeface="Arial" panose="020B0604020202020204" pitchFamily="34" charset="0"/>
              </a:rPr>
              <a:t>https://www.usdairy.com/getmedia/a0fcbb3d-7659-4199-9cec-3b7e196cce6e/NDC_Dairy_Through_Lifespan_Booklet_FINAL-singlepages.pdf</a:t>
            </a:r>
            <a:endParaRPr lang="en-US" sz="800" b="0" i="0">
              <a:solidFill>
                <a:schemeClr val="tx1">
                  <a:lumMod val="50000"/>
                  <a:lumOff val="50000"/>
                </a:schemeClr>
              </a:solidFill>
              <a:effectLst/>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232023AB-FB1B-9891-9A9A-159A97F058E2}"/>
              </a:ext>
            </a:extLst>
          </p:cNvPr>
          <p:cNvSpPr/>
          <p:nvPr/>
        </p:nvSpPr>
        <p:spPr>
          <a:xfrm>
            <a:off x="267800" y="1876668"/>
            <a:ext cx="5486400" cy="327024"/>
          </a:xfrm>
          <a:prstGeom prst="roundRect">
            <a:avLst>
              <a:gd name="adj" fmla="val 50000"/>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2" name="TextBox 11">
            <a:extLst>
              <a:ext uri="{FF2B5EF4-FFF2-40B4-BE49-F238E27FC236}">
                <a16:creationId xmlns:a16="http://schemas.microsoft.com/office/drawing/2014/main" id="{B3C2C6D5-4F66-007B-483A-4D0068671C22}"/>
              </a:ext>
            </a:extLst>
          </p:cNvPr>
          <p:cNvSpPr txBox="1"/>
          <p:nvPr/>
        </p:nvSpPr>
        <p:spPr>
          <a:xfrm>
            <a:off x="498919" y="1919342"/>
            <a:ext cx="1493605" cy="246221"/>
          </a:xfrm>
          <a:prstGeom prst="rect">
            <a:avLst/>
          </a:prstGeom>
          <a:noFill/>
        </p:spPr>
        <p:txBody>
          <a:bodyPr wrap="squar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Cheese</a:t>
            </a:r>
          </a:p>
        </p:txBody>
      </p:sp>
      <p:sp>
        <p:nvSpPr>
          <p:cNvPr id="6" name="TextBox 5">
            <a:extLst>
              <a:ext uri="{FF2B5EF4-FFF2-40B4-BE49-F238E27FC236}">
                <a16:creationId xmlns:a16="http://schemas.microsoft.com/office/drawing/2014/main" id="{431099D5-942D-93FD-4AA4-F7E0309C4C47}"/>
              </a:ext>
            </a:extLst>
          </p:cNvPr>
          <p:cNvSpPr txBox="1"/>
          <p:nvPr/>
        </p:nvSpPr>
        <p:spPr>
          <a:xfrm>
            <a:off x="1155632" y="2305435"/>
            <a:ext cx="4598568" cy="532265"/>
          </a:xfrm>
          <a:prstGeom prst="rect">
            <a:avLst/>
          </a:prstGeom>
          <a:noFill/>
        </p:spPr>
        <p:txBody>
          <a:bodyPr wrap="square" lIns="0" tIns="0" rIns="0" bIns="0" rtlCol="0">
            <a:noAutofit/>
          </a:bodyPr>
          <a:lstStyle/>
          <a:p>
            <a:pPr>
              <a:spcBef>
                <a:spcPts val="900"/>
              </a:spcBef>
            </a:pPr>
            <a:r>
              <a:rPr lang="en-US" sz="1600">
                <a:solidFill>
                  <a:schemeClr val="tx1">
                    <a:lumMod val="75000"/>
                    <a:lumOff val="25000"/>
                  </a:schemeClr>
                </a:solidFill>
              </a:rPr>
              <a:t>Cheese comes in a variety of textures from soft and solid, like Cheddar cheese, to lumpy, like cottage cheese. </a:t>
            </a:r>
          </a:p>
          <a:p>
            <a:pPr>
              <a:spcBef>
                <a:spcPts val="900"/>
              </a:spcBef>
            </a:pPr>
            <a:r>
              <a:rPr lang="en-US" sz="1600">
                <a:solidFill>
                  <a:schemeClr val="tx1">
                    <a:lumMod val="75000"/>
                    <a:lumOff val="25000"/>
                  </a:schemeClr>
                </a:solidFill>
              </a:rPr>
              <a:t>Cheese can also introduce a variety of tastes </a:t>
            </a:r>
            <a:br>
              <a:rPr lang="en-US" sz="1600">
                <a:solidFill>
                  <a:schemeClr val="tx1">
                    <a:lumMod val="75000"/>
                    <a:lumOff val="25000"/>
                  </a:schemeClr>
                </a:solidFill>
              </a:rPr>
            </a:br>
            <a:r>
              <a:rPr lang="en-US" sz="1600">
                <a:solidFill>
                  <a:schemeClr val="tx1">
                    <a:lumMod val="75000"/>
                    <a:lumOff val="25000"/>
                  </a:schemeClr>
                </a:solidFill>
              </a:rPr>
              <a:t>such as mild, sharp and tangy.</a:t>
            </a:r>
          </a:p>
        </p:txBody>
      </p:sp>
      <p:pic>
        <p:nvPicPr>
          <p:cNvPr id="13" name="Graphic 12">
            <a:extLst>
              <a:ext uri="{FF2B5EF4-FFF2-40B4-BE49-F238E27FC236}">
                <a16:creationId xmlns:a16="http://schemas.microsoft.com/office/drawing/2014/main" id="{628B59C1-9000-D012-5A07-72FE911387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767" y="2432591"/>
            <a:ext cx="532265" cy="532265"/>
          </a:xfrm>
          <a:prstGeom prst="rect">
            <a:avLst/>
          </a:prstGeom>
        </p:spPr>
      </p:pic>
      <p:sp>
        <p:nvSpPr>
          <p:cNvPr id="14" name="Rounded Rectangle 13">
            <a:extLst>
              <a:ext uri="{FF2B5EF4-FFF2-40B4-BE49-F238E27FC236}">
                <a16:creationId xmlns:a16="http://schemas.microsoft.com/office/drawing/2014/main" id="{1F08A2DD-4AF4-2952-C8F3-334789ADDDA9}"/>
              </a:ext>
            </a:extLst>
          </p:cNvPr>
          <p:cNvSpPr/>
          <p:nvPr/>
        </p:nvSpPr>
        <p:spPr>
          <a:xfrm>
            <a:off x="267800" y="3740511"/>
            <a:ext cx="5486400" cy="327024"/>
          </a:xfrm>
          <a:prstGeom prst="roundRect">
            <a:avLst>
              <a:gd name="adj" fmla="val 50000"/>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5" name="TextBox 14">
            <a:extLst>
              <a:ext uri="{FF2B5EF4-FFF2-40B4-BE49-F238E27FC236}">
                <a16:creationId xmlns:a16="http://schemas.microsoft.com/office/drawing/2014/main" id="{537DD260-A7BF-6BEF-E81A-9EE0C86178DD}"/>
              </a:ext>
            </a:extLst>
          </p:cNvPr>
          <p:cNvSpPr txBox="1"/>
          <p:nvPr/>
        </p:nvSpPr>
        <p:spPr>
          <a:xfrm>
            <a:off x="498919" y="3783185"/>
            <a:ext cx="1493605" cy="246221"/>
          </a:xfrm>
          <a:prstGeom prst="rect">
            <a:avLst/>
          </a:prstGeom>
          <a:noFill/>
        </p:spPr>
        <p:txBody>
          <a:bodyPr wrap="squar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panose="020B0604020202020204" pitchFamily="34" charset="0"/>
                <a:cs typeface="Arial" panose="020B0604020202020204" pitchFamily="34" charset="0"/>
              </a:rPr>
              <a:t>Yogurt</a:t>
            </a:r>
            <a:endParaRPr kumimoji="0" lang="en-US"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E7D0CEE8-349D-17BC-9079-1F4F88F2B868}"/>
              </a:ext>
            </a:extLst>
          </p:cNvPr>
          <p:cNvSpPr txBox="1"/>
          <p:nvPr/>
        </p:nvSpPr>
        <p:spPr>
          <a:xfrm>
            <a:off x="1242903" y="4362347"/>
            <a:ext cx="4202553" cy="532265"/>
          </a:xfrm>
          <a:prstGeom prst="rect">
            <a:avLst/>
          </a:prstGeom>
          <a:noFill/>
        </p:spPr>
        <p:txBody>
          <a:bodyPr wrap="square" lIns="0" tIns="0" rIns="0" bIns="0" rtlCol="0">
            <a:noAutofit/>
          </a:bodyPr>
          <a:lstStyle/>
          <a:p>
            <a:pPr>
              <a:spcBef>
                <a:spcPts val="900"/>
              </a:spcBef>
            </a:pPr>
            <a:r>
              <a:rPr lang="en-US" sz="1600">
                <a:solidFill>
                  <a:schemeClr val="tx1">
                    <a:lumMod val="75000"/>
                    <a:lumOff val="25000"/>
                  </a:schemeClr>
                </a:solidFill>
              </a:rPr>
              <a:t>Whole milk yogurt (plain, unsweetened) introduces a creamy texture and slightly sour taste.</a:t>
            </a:r>
          </a:p>
        </p:txBody>
      </p:sp>
      <p:sp>
        <p:nvSpPr>
          <p:cNvPr id="17" name="TextBox 16">
            <a:extLst>
              <a:ext uri="{FF2B5EF4-FFF2-40B4-BE49-F238E27FC236}">
                <a16:creationId xmlns:a16="http://schemas.microsoft.com/office/drawing/2014/main" id="{09EBC22A-7B1A-8C0C-7C50-4CBD31DBD23A}"/>
              </a:ext>
            </a:extLst>
          </p:cNvPr>
          <p:cNvSpPr txBox="1"/>
          <p:nvPr/>
        </p:nvSpPr>
        <p:spPr>
          <a:xfrm>
            <a:off x="1249838" y="5206443"/>
            <a:ext cx="3881719" cy="532265"/>
          </a:xfrm>
          <a:prstGeom prst="rect">
            <a:avLst/>
          </a:prstGeom>
          <a:noFill/>
        </p:spPr>
        <p:txBody>
          <a:bodyPr wrap="square" lIns="0" tIns="0" rIns="0" bIns="0" rtlCol="0">
            <a:noAutofit/>
          </a:bodyPr>
          <a:lstStyle/>
          <a:p>
            <a:pPr>
              <a:spcBef>
                <a:spcPts val="900"/>
              </a:spcBef>
            </a:pPr>
            <a:r>
              <a:rPr lang="en-US" sz="1600">
                <a:solidFill>
                  <a:schemeClr val="tx1">
                    <a:lumMod val="75000"/>
                    <a:lumOff val="25000"/>
                  </a:schemeClr>
                </a:solidFill>
              </a:rPr>
              <a:t>Yogurt also contains good bacteria, which helps to support digestion at all ages.</a:t>
            </a:r>
            <a:endParaRPr lang="en-US" sz="1600" baseline="30000">
              <a:solidFill>
                <a:schemeClr val="tx1">
                  <a:lumMod val="75000"/>
                  <a:lumOff val="25000"/>
                </a:schemeClr>
              </a:solidFill>
            </a:endParaRPr>
          </a:p>
        </p:txBody>
      </p:sp>
      <p:pic>
        <p:nvPicPr>
          <p:cNvPr id="19" name="Graphic 18">
            <a:extLst>
              <a:ext uri="{FF2B5EF4-FFF2-40B4-BE49-F238E27FC236}">
                <a16:creationId xmlns:a16="http://schemas.microsoft.com/office/drawing/2014/main" id="{1029F95F-B64A-5631-D587-A78F83FF3C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536" y="4290072"/>
            <a:ext cx="573176" cy="573176"/>
          </a:xfrm>
          <a:prstGeom prst="rect">
            <a:avLst/>
          </a:prstGeom>
        </p:spPr>
      </p:pic>
      <p:pic>
        <p:nvPicPr>
          <p:cNvPr id="21" name="Graphic 20">
            <a:extLst>
              <a:ext uri="{FF2B5EF4-FFF2-40B4-BE49-F238E27FC236}">
                <a16:creationId xmlns:a16="http://schemas.microsoft.com/office/drawing/2014/main" id="{143647AC-FED3-CBAE-1841-4A3D17404C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5334" y="5154601"/>
            <a:ext cx="573176" cy="573176"/>
          </a:xfrm>
          <a:prstGeom prst="rect">
            <a:avLst/>
          </a:prstGeom>
        </p:spPr>
      </p:pic>
      <p:sp>
        <p:nvSpPr>
          <p:cNvPr id="22" name="Rectangle 21">
            <a:extLst>
              <a:ext uri="{FF2B5EF4-FFF2-40B4-BE49-F238E27FC236}">
                <a16:creationId xmlns:a16="http://schemas.microsoft.com/office/drawing/2014/main" id="{93DD0CFB-A080-926F-DF86-A4D37233D809}"/>
              </a:ext>
            </a:extLst>
          </p:cNvPr>
          <p:cNvSpPr/>
          <p:nvPr/>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pic>
        <p:nvPicPr>
          <p:cNvPr id="23" name="Picture 4">
            <a:extLst>
              <a:ext uri="{FF2B5EF4-FFF2-40B4-BE49-F238E27FC236}">
                <a16:creationId xmlns:a16="http://schemas.microsoft.com/office/drawing/2014/main" id="{3489BA15-0803-E3AD-FDAD-0326AABB10F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1082831" y="6288346"/>
            <a:ext cx="606114" cy="263312"/>
          </a:xfrm>
          <a:prstGeom prst="rect">
            <a:avLst/>
          </a:prstGeom>
        </p:spPr>
      </p:pic>
      <p:sp>
        <p:nvSpPr>
          <p:cNvPr id="24" name="Slide Number Placeholder 1">
            <a:extLst>
              <a:ext uri="{FF2B5EF4-FFF2-40B4-BE49-F238E27FC236}">
                <a16:creationId xmlns:a16="http://schemas.microsoft.com/office/drawing/2014/main" id="{EBD24680-5858-CDE7-9339-6246FFBF1A22}"/>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18</a:t>
            </a:fld>
            <a:endParaRPr lang="en-US" noProof="0"/>
          </a:p>
        </p:txBody>
      </p:sp>
    </p:spTree>
    <p:extLst>
      <p:ext uri="{BB962C8B-B14F-4D97-AF65-F5344CB8AC3E}">
        <p14:creationId xmlns:p14="http://schemas.microsoft.com/office/powerpoint/2010/main" val="201416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6FB4787F-83F9-2442-BB36-E28457F153D6}"/>
              </a:ext>
            </a:extLst>
          </p:cNvPr>
          <p:cNvSpPr/>
          <p:nvPr/>
        </p:nvSpPr>
        <p:spPr>
          <a:xfrm>
            <a:off x="4553368" y="1386620"/>
            <a:ext cx="6533731" cy="1032773"/>
          </a:xfrm>
          <a:prstGeom prst="roundRect">
            <a:avLst>
              <a:gd name="adj" fmla="val 9515"/>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8" name="Rounded Rectangle 17">
            <a:extLst>
              <a:ext uri="{FF2B5EF4-FFF2-40B4-BE49-F238E27FC236}">
                <a16:creationId xmlns:a16="http://schemas.microsoft.com/office/drawing/2014/main" id="{FA390328-E776-5F28-A733-12574938A869}"/>
              </a:ext>
            </a:extLst>
          </p:cNvPr>
          <p:cNvSpPr/>
          <p:nvPr/>
        </p:nvSpPr>
        <p:spPr>
          <a:xfrm>
            <a:off x="4553368" y="2504220"/>
            <a:ext cx="6533731" cy="1491824"/>
          </a:xfrm>
          <a:prstGeom prst="roundRect">
            <a:avLst>
              <a:gd name="adj" fmla="val 9515"/>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9" name="Rounded Rectangle 18">
            <a:extLst>
              <a:ext uri="{FF2B5EF4-FFF2-40B4-BE49-F238E27FC236}">
                <a16:creationId xmlns:a16="http://schemas.microsoft.com/office/drawing/2014/main" id="{0F57512B-9242-623B-97FE-2B41850FC19A}"/>
              </a:ext>
            </a:extLst>
          </p:cNvPr>
          <p:cNvSpPr/>
          <p:nvPr/>
        </p:nvSpPr>
        <p:spPr>
          <a:xfrm>
            <a:off x="4553368" y="4075290"/>
            <a:ext cx="6533731" cy="1491824"/>
          </a:xfrm>
          <a:prstGeom prst="roundRect">
            <a:avLst>
              <a:gd name="adj" fmla="val 9515"/>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1" name="TextBox 20">
            <a:extLst>
              <a:ext uri="{FF2B5EF4-FFF2-40B4-BE49-F238E27FC236}">
                <a16:creationId xmlns:a16="http://schemas.microsoft.com/office/drawing/2014/main" id="{263EBC33-1C1F-00FA-0BBA-14522F9B24C6}"/>
              </a:ext>
            </a:extLst>
          </p:cNvPr>
          <p:cNvSpPr txBox="1"/>
          <p:nvPr/>
        </p:nvSpPr>
        <p:spPr>
          <a:xfrm>
            <a:off x="4746199" y="1476102"/>
            <a:ext cx="5598370" cy="830997"/>
          </a:xfrm>
          <a:prstGeom prst="rect">
            <a:avLst/>
          </a:prstGeom>
          <a:noFill/>
        </p:spPr>
        <p:txBody>
          <a:bodyPr wrap="square" lIns="0" rIns="0">
            <a:spAutoFit/>
          </a:bodyPr>
          <a:lstStyle/>
          <a:p>
            <a:pPr marL="114300" lvl="0" indent="-114300">
              <a:spcBef>
                <a:spcPts val="1200"/>
              </a:spcBef>
              <a:defRPr/>
            </a:pPr>
            <a:r>
              <a:rPr lang="en-US" sz="1600" spc="300">
                <a:solidFill>
                  <a:schemeClr val="bg1"/>
                </a:solidFill>
                <a:latin typeface="Arial" panose="020B0604020202020204" pitchFamily="34" charset="0"/>
                <a:cs typeface="Arial" panose="020B0604020202020204" pitchFamily="34" charset="0"/>
              </a:rPr>
              <a:t>“</a:t>
            </a:r>
            <a:r>
              <a:rPr lang="en-US" sz="1600">
                <a:solidFill>
                  <a:schemeClr val="bg1"/>
                </a:solidFill>
                <a:latin typeface="Arial" panose="020B0604020202020204" pitchFamily="34" charset="0"/>
                <a:cs typeface="Arial" panose="020B0604020202020204" pitchFamily="34" charset="0"/>
              </a:rPr>
              <a:t>Plain cow’s milk is a common, familiar beverage in U.S. diets, and its availability, affordability, and nutrient density </a:t>
            </a:r>
            <a:r>
              <a:rPr lang="en-US" sz="1600" b="1">
                <a:solidFill>
                  <a:schemeClr val="bg1"/>
                </a:solidFill>
                <a:latin typeface="Arial" panose="020B0604020202020204" pitchFamily="34" charset="0"/>
                <a:cs typeface="Arial" panose="020B0604020202020204" pitchFamily="34" charset="0"/>
              </a:rPr>
              <a:t>make it a good choice for healthy, growing children</a:t>
            </a:r>
            <a:r>
              <a:rPr lang="en-US" sz="1600">
                <a:solidFill>
                  <a:schemeClr val="bg1"/>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70FBB072-A908-4D0B-FCC7-3BB7F4E5E9CC}"/>
              </a:ext>
            </a:extLst>
          </p:cNvPr>
          <p:cNvSpPr txBox="1"/>
          <p:nvPr/>
        </p:nvSpPr>
        <p:spPr>
          <a:xfrm>
            <a:off x="4746199" y="2588548"/>
            <a:ext cx="6096000" cy="1300356"/>
          </a:xfrm>
          <a:prstGeom prst="rect">
            <a:avLst/>
          </a:prstGeom>
          <a:noFill/>
        </p:spPr>
        <p:txBody>
          <a:bodyPr wrap="square" lIns="0" rIns="0">
            <a:spAutoFit/>
          </a:bodyPr>
          <a:lstStyle/>
          <a:p>
            <a:pPr marL="12700" marR="0" lvl="0" indent="-12700" algn="l" defTabSz="914400" rtl="0" eaLnBrk="1" fontAlgn="auto" latinLnBrk="0" hangingPunct="1">
              <a:lnSpc>
                <a:spcPct val="100000"/>
              </a:lnSpc>
              <a:spcBef>
                <a:spcPts val="1200"/>
              </a:spcBef>
              <a:spcAft>
                <a:spcPts val="0"/>
              </a:spcAft>
              <a:buClrTx/>
              <a:buSzTx/>
              <a:defRPr/>
            </a:pPr>
            <a:r>
              <a:rPr kumimoji="0" lang="en-US" sz="1200" b="1" i="0" u="none" strike="noStrike" kern="1200" cap="none" normalizeH="0" baseline="0" noProof="0">
                <a:ln>
                  <a:noFill/>
                </a:ln>
                <a:solidFill>
                  <a:schemeClr val="bg1"/>
                </a:solidFill>
                <a:effectLst/>
                <a:uLnTx/>
                <a:uFillTx/>
                <a:latin typeface="Arial" panose="020B0604020202020204" pitchFamily="34" charset="0"/>
                <a:cs typeface="Arial" panose="020B0604020202020204" pitchFamily="34" charset="0"/>
              </a:rPr>
              <a:t>12-24 MONTHS</a:t>
            </a:r>
          </a:p>
          <a:p>
            <a:pPr marL="12700" marR="0" lvl="0" indent="-12700" algn="l" defTabSz="914400" rtl="0" eaLnBrk="1" fontAlgn="auto" latinLnBrk="0" hangingPunct="1">
              <a:lnSpc>
                <a:spcPct val="100000"/>
              </a:lnSpc>
              <a:spcBef>
                <a:spcPts val="300"/>
              </a:spcBef>
              <a:spcAft>
                <a:spcPts val="0"/>
              </a:spcAft>
              <a:buClrTx/>
              <a:buSzTx/>
              <a:defRPr/>
            </a:pPr>
            <a:r>
              <a:rPr lang="en-US" sz="1600">
                <a:solidFill>
                  <a:schemeClr val="bg1"/>
                </a:solidFill>
                <a:latin typeface="Arial" panose="020B0604020202020204" pitchFamily="34" charset="0"/>
                <a:cs typeface="Arial" panose="020B0604020202020204" pitchFamily="34" charset="0"/>
              </a:rPr>
              <a:t>It’s time to </a:t>
            </a:r>
            <a:r>
              <a:rPr lang="en-US" sz="1600" b="1">
                <a:solidFill>
                  <a:schemeClr val="bg1"/>
                </a:solidFill>
                <a:latin typeface="Arial" panose="020B0604020202020204" pitchFamily="34" charset="0"/>
                <a:cs typeface="Arial" panose="020B0604020202020204" pitchFamily="34" charset="0"/>
              </a:rPr>
              <a:t>add whole milk</a:t>
            </a:r>
            <a:r>
              <a:rPr lang="en-US" sz="1600">
                <a:solidFill>
                  <a:schemeClr val="bg1"/>
                </a:solidFill>
                <a:latin typeface="Arial" panose="020B0604020202020204" pitchFamily="34" charset="0"/>
                <a:cs typeface="Arial" panose="020B0604020202020204" pitchFamily="34" charset="0"/>
              </a:rPr>
              <a:t>, which has many essential nutrients, along with </a:t>
            </a:r>
            <a:r>
              <a:rPr lang="en-US" sz="1600" b="1">
                <a:solidFill>
                  <a:schemeClr val="bg1"/>
                </a:solidFill>
                <a:latin typeface="Arial" panose="020B0604020202020204" pitchFamily="34" charset="0"/>
                <a:cs typeface="Arial" panose="020B0604020202020204" pitchFamily="34" charset="0"/>
              </a:rPr>
              <a:t>plain drinking water for hydration</a:t>
            </a:r>
            <a:r>
              <a:rPr lang="en-US" sz="1600">
                <a:solidFill>
                  <a:schemeClr val="bg1"/>
                </a:solidFill>
                <a:latin typeface="Arial" panose="020B0604020202020204" pitchFamily="34" charset="0"/>
                <a:cs typeface="Arial" panose="020B0604020202020204" pitchFamily="34" charset="0"/>
              </a:rPr>
              <a:t>. A small amount of juice is ok, but make sure it’s 100% fruit juice to avoid added sugar. Better yet, serve small pieces of real fruit, which are even healthier.</a:t>
            </a:r>
            <a:endParaRPr kumimoji="0" lang="en-US" sz="1600" b="0" i="0" u="none" strike="noStrike" kern="1200" cap="none"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3EA8047-2921-47A1-BA18-5F58E60AF4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951" y="1338263"/>
            <a:ext cx="3536252" cy="4032587"/>
          </a:xfrm>
          <a:prstGeom prst="rect">
            <a:avLst/>
          </a:prstGeom>
        </p:spPr>
      </p:pic>
      <p:sp>
        <p:nvSpPr>
          <p:cNvPr id="28" name="TextBox 27">
            <a:extLst>
              <a:ext uri="{FF2B5EF4-FFF2-40B4-BE49-F238E27FC236}">
                <a16:creationId xmlns:a16="http://schemas.microsoft.com/office/drawing/2014/main" id="{3040EA2F-885E-4D32-B54E-C8AA49AF89E1}"/>
              </a:ext>
            </a:extLst>
          </p:cNvPr>
          <p:cNvSpPr txBox="1"/>
          <p:nvPr/>
        </p:nvSpPr>
        <p:spPr>
          <a:xfrm>
            <a:off x="4553369" y="5689422"/>
            <a:ext cx="7074851" cy="461665"/>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Healthy Eating Research. Technical Scientific Report. Healthy Beverage Consumption in Early Childhood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Recommendations from Key National Health and Nutrition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Healthy Eating Research. Healthy Drinks. Healthy Kids. Summary Flyer</a:t>
            </a:r>
          </a:p>
        </p:txBody>
      </p:sp>
      <p:sp>
        <p:nvSpPr>
          <p:cNvPr id="6" name="Text Placeholder 5">
            <a:extLst>
              <a:ext uri="{FF2B5EF4-FFF2-40B4-BE49-F238E27FC236}">
                <a16:creationId xmlns:a16="http://schemas.microsoft.com/office/drawing/2014/main" id="{81C56873-E5FC-4AA7-C2CF-5FF418EB3BBF}"/>
              </a:ext>
            </a:extLst>
          </p:cNvPr>
          <p:cNvSpPr>
            <a:spLocks noGrp="1"/>
          </p:cNvSpPr>
          <p:nvPr>
            <p:ph type="body" sz="quarter" idx="13"/>
          </p:nvPr>
        </p:nvSpPr>
        <p:spPr/>
        <p:txBody>
          <a:bodyPr/>
          <a:lstStyle/>
          <a:p>
            <a:r>
              <a:rPr lang="en-US" sz="1800"/>
              <a:t>Leading Health Authorities Agree</a:t>
            </a:r>
          </a:p>
        </p:txBody>
      </p:sp>
      <p:sp>
        <p:nvSpPr>
          <p:cNvPr id="2" name="Title 1">
            <a:extLst>
              <a:ext uri="{FF2B5EF4-FFF2-40B4-BE49-F238E27FC236}">
                <a16:creationId xmlns:a16="http://schemas.microsoft.com/office/drawing/2014/main" id="{A6E53D0B-221A-FB6D-FF32-A6DF6BAA6A2A}"/>
              </a:ext>
            </a:extLst>
          </p:cNvPr>
          <p:cNvSpPr>
            <a:spLocks noGrp="1"/>
          </p:cNvSpPr>
          <p:nvPr>
            <p:ph type="title"/>
          </p:nvPr>
        </p:nvSpPr>
        <p:spPr>
          <a:xfrm>
            <a:off x="496888" y="310622"/>
            <a:ext cx="9768341" cy="246393"/>
          </a:xfrm>
        </p:spPr>
        <p:txBody>
          <a:bodyPr/>
          <a:lstStyle/>
          <a:p>
            <a:r>
              <a:rPr lang="en-US" sz="3200"/>
              <a:t>Milk and Water: Go-to Beverages for 1-5 Year Olds</a:t>
            </a:r>
          </a:p>
        </p:txBody>
      </p:sp>
      <p:sp>
        <p:nvSpPr>
          <p:cNvPr id="29" name="TextBox 28">
            <a:extLst>
              <a:ext uri="{FF2B5EF4-FFF2-40B4-BE49-F238E27FC236}">
                <a16:creationId xmlns:a16="http://schemas.microsoft.com/office/drawing/2014/main" id="{8D6C2B9E-005B-5E53-ABAA-3E297794DC4A}"/>
              </a:ext>
            </a:extLst>
          </p:cNvPr>
          <p:cNvSpPr txBox="1"/>
          <p:nvPr/>
        </p:nvSpPr>
        <p:spPr>
          <a:xfrm>
            <a:off x="4746199" y="4171024"/>
            <a:ext cx="6096000" cy="1300356"/>
          </a:xfrm>
          <a:prstGeom prst="rect">
            <a:avLst/>
          </a:prstGeom>
          <a:noFill/>
        </p:spPr>
        <p:txBody>
          <a:bodyPr wrap="square" lIns="0" rIns="0">
            <a:spAutoFit/>
          </a:bodyPr>
          <a:lstStyle/>
          <a:p>
            <a:pPr marL="12700" marR="0" lvl="0" indent="-12700" algn="l" defTabSz="914400" rtl="0" eaLnBrk="1" fontAlgn="auto" latinLnBrk="0" hangingPunct="1">
              <a:lnSpc>
                <a:spcPct val="100000"/>
              </a:lnSpc>
              <a:spcBef>
                <a:spcPts val="1200"/>
              </a:spcBef>
              <a:spcAft>
                <a:spcPts val="0"/>
              </a:spcAft>
              <a:buClrTx/>
              <a:buSzTx/>
              <a:defRPr/>
            </a:pPr>
            <a:r>
              <a:rPr kumimoji="0" lang="en-US" sz="1200" b="1" i="0" u="none" strike="noStrike" kern="1200" cap="none" normalizeH="0" baseline="0" noProof="0">
                <a:ln>
                  <a:noFill/>
                </a:ln>
                <a:solidFill>
                  <a:schemeClr val="bg1"/>
                </a:solidFill>
                <a:effectLst/>
                <a:uLnTx/>
                <a:uFillTx/>
                <a:latin typeface="Arial" panose="020B0604020202020204" pitchFamily="34" charset="0"/>
                <a:cs typeface="Arial" panose="020B0604020202020204" pitchFamily="34" charset="0"/>
              </a:rPr>
              <a:t>2-5 YEARS</a:t>
            </a:r>
          </a:p>
          <a:p>
            <a:pPr marL="12700" marR="0" lvl="0" indent="-12700" algn="l" defTabSz="914400" rtl="0" eaLnBrk="1" fontAlgn="auto" latinLnBrk="0" hangingPunct="1">
              <a:lnSpc>
                <a:spcPct val="100000"/>
              </a:lnSpc>
              <a:spcBef>
                <a:spcPts val="300"/>
              </a:spcBef>
              <a:spcAft>
                <a:spcPts val="0"/>
              </a:spcAft>
              <a:buClrTx/>
              <a:buSzTx/>
              <a:defRPr/>
            </a:pPr>
            <a:r>
              <a:rPr lang="en-US" sz="1600">
                <a:solidFill>
                  <a:schemeClr val="bg1"/>
                </a:solidFill>
                <a:latin typeface="Arial" panose="020B0604020202020204" pitchFamily="34" charset="0"/>
                <a:cs typeface="Arial" panose="020B0604020202020204" pitchFamily="34" charset="0"/>
              </a:rPr>
              <a:t>Milk and water are the go-to beverages. Look for milks with less fat than whole milk, like skim (non-fat) or low fat (1%). If you choose to serve 100% fruit juice, stick to a small amount, and remember adding water can make a little go a long way!</a:t>
            </a:r>
            <a:endParaRPr kumimoji="0" lang="en-US" sz="1600" b="0" i="0" u="none" strike="noStrike" kern="1200" cap="none"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58B4EEC4-93FF-AD59-7A98-42AC4575D29C}"/>
              </a:ext>
            </a:extLst>
          </p:cNvPr>
          <p:cNvSpPr/>
          <p:nvPr/>
        </p:nvSpPr>
        <p:spPr>
          <a:xfrm>
            <a:off x="488950" y="5492563"/>
            <a:ext cx="944434" cy="448493"/>
          </a:xfrm>
          <a:prstGeom prst="roundRect">
            <a:avLst>
              <a:gd name="adj" fmla="val 8952"/>
            </a:avLst>
          </a:prstGeom>
          <a:solidFill>
            <a:schemeClr val="bg1"/>
          </a:solidFill>
          <a:ln>
            <a:noFill/>
          </a:ln>
          <a:effectLst>
            <a:outerShdw blurRad="1524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22" name="Picture 6" descr="https://healthydrinkshealthykids.org/app/uploads/2019/09/partners-american-heart-association.png">
            <a:extLst>
              <a:ext uri="{FF2B5EF4-FFF2-40B4-BE49-F238E27FC236}">
                <a16:creationId xmlns:a16="http://schemas.microsoft.com/office/drawing/2014/main" id="{19DCA3A6-B459-4CF0-A37C-225D82A3832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049" y="5512584"/>
            <a:ext cx="1066876" cy="38434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a:extLst>
              <a:ext uri="{FF2B5EF4-FFF2-40B4-BE49-F238E27FC236}">
                <a16:creationId xmlns:a16="http://schemas.microsoft.com/office/drawing/2014/main" id="{F3A7A3B0-1D14-257A-A2D2-3B7B5BEB0E62}"/>
              </a:ext>
            </a:extLst>
          </p:cNvPr>
          <p:cNvSpPr/>
          <p:nvPr/>
        </p:nvSpPr>
        <p:spPr>
          <a:xfrm>
            <a:off x="1492317" y="5492563"/>
            <a:ext cx="2532886" cy="448493"/>
          </a:xfrm>
          <a:prstGeom prst="roundRect">
            <a:avLst>
              <a:gd name="adj" fmla="val 8952"/>
            </a:avLst>
          </a:prstGeom>
          <a:solidFill>
            <a:schemeClr val="bg1"/>
          </a:solidFill>
          <a:ln>
            <a:noFill/>
          </a:ln>
          <a:effectLst>
            <a:outerShdw blurRad="1524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24" name="Picture 5" descr="https://healthydrinkshealthykids.org/app/uploads/2019/09/partners-aap.png">
            <a:extLst>
              <a:ext uri="{FF2B5EF4-FFF2-40B4-BE49-F238E27FC236}">
                <a16:creationId xmlns:a16="http://schemas.microsoft.com/office/drawing/2014/main" id="{A8AED690-764C-47A8-8A6E-7691EF5A6F5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65692" y="5343178"/>
            <a:ext cx="1987344" cy="715938"/>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a:extLst>
              <a:ext uri="{FF2B5EF4-FFF2-40B4-BE49-F238E27FC236}">
                <a16:creationId xmlns:a16="http://schemas.microsoft.com/office/drawing/2014/main" id="{8711DFB7-44D1-EEB4-5B77-6952F140AF64}"/>
              </a:ext>
            </a:extLst>
          </p:cNvPr>
          <p:cNvSpPr/>
          <p:nvPr/>
        </p:nvSpPr>
        <p:spPr>
          <a:xfrm>
            <a:off x="496889" y="5991776"/>
            <a:ext cx="2093088" cy="448493"/>
          </a:xfrm>
          <a:prstGeom prst="roundRect">
            <a:avLst>
              <a:gd name="adj" fmla="val 8952"/>
            </a:avLst>
          </a:prstGeom>
          <a:solidFill>
            <a:schemeClr val="bg1"/>
          </a:solidFill>
          <a:ln>
            <a:noFill/>
          </a:ln>
          <a:effectLst>
            <a:outerShdw blurRad="1524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23" name="Picture 3" descr="https://healthydrinkshealthykids.org/app/uploads/2019/09/partners-academy-of-nutrition-and-dietetics-1.png">
            <a:extLst>
              <a:ext uri="{FF2B5EF4-FFF2-40B4-BE49-F238E27FC236}">
                <a16:creationId xmlns:a16="http://schemas.microsoft.com/office/drawing/2014/main" id="{40B06E6E-4A3B-4003-9350-2A89D799482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010" y="5880267"/>
            <a:ext cx="1864016" cy="671509"/>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a:extLst>
              <a:ext uri="{FF2B5EF4-FFF2-40B4-BE49-F238E27FC236}">
                <a16:creationId xmlns:a16="http://schemas.microsoft.com/office/drawing/2014/main" id="{4AD39A6C-1BED-B896-FA1D-806CE196B869}"/>
              </a:ext>
            </a:extLst>
          </p:cNvPr>
          <p:cNvSpPr/>
          <p:nvPr/>
        </p:nvSpPr>
        <p:spPr>
          <a:xfrm>
            <a:off x="2642671" y="5991776"/>
            <a:ext cx="1382532" cy="448493"/>
          </a:xfrm>
          <a:prstGeom prst="roundRect">
            <a:avLst>
              <a:gd name="adj" fmla="val 8952"/>
            </a:avLst>
          </a:prstGeom>
          <a:solidFill>
            <a:schemeClr val="bg1"/>
          </a:solidFill>
          <a:ln>
            <a:noFill/>
          </a:ln>
          <a:effectLst>
            <a:outerShdw blurRad="1524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10" name="Picture 9">
            <a:extLst>
              <a:ext uri="{FF2B5EF4-FFF2-40B4-BE49-F238E27FC236}">
                <a16:creationId xmlns:a16="http://schemas.microsoft.com/office/drawing/2014/main" id="{D79E02AA-564A-4500-9928-32D719C8A49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68334" y="6014253"/>
            <a:ext cx="1121840" cy="443108"/>
          </a:xfrm>
          <a:prstGeom prst="rect">
            <a:avLst/>
          </a:prstGeom>
        </p:spPr>
      </p:pic>
      <p:pic>
        <p:nvPicPr>
          <p:cNvPr id="11" name="Picture 10">
            <a:extLst>
              <a:ext uri="{FF2B5EF4-FFF2-40B4-BE49-F238E27FC236}">
                <a16:creationId xmlns:a16="http://schemas.microsoft.com/office/drawing/2014/main" id="{5BD3466D-7B08-A68E-7EB0-12C3794CB0A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637986" y="5001990"/>
            <a:ext cx="1057125" cy="1057125"/>
          </a:xfrm>
          <a:prstGeom prst="rect">
            <a:avLst/>
          </a:prstGeom>
          <a:effectLst>
            <a:outerShdw blurRad="254000" algn="ctr" rotWithShape="0">
              <a:prstClr val="black">
                <a:alpha val="40000"/>
              </a:prstClr>
            </a:outerShdw>
          </a:effectLst>
        </p:spPr>
      </p:pic>
    </p:spTree>
    <p:extLst>
      <p:ext uri="{BB962C8B-B14F-4D97-AF65-F5344CB8AC3E}">
        <p14:creationId xmlns:p14="http://schemas.microsoft.com/office/powerpoint/2010/main" val="345881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4CA93C39-C70D-3BC2-6C2F-8B0737A512E2}"/>
              </a:ext>
            </a:extLst>
          </p:cNvPr>
          <p:cNvSpPr/>
          <p:nvPr/>
        </p:nvSpPr>
        <p:spPr>
          <a:xfrm>
            <a:off x="6657972" y="1014142"/>
            <a:ext cx="5037128" cy="3657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4" name="Rounded Rectangle 3">
            <a:extLst>
              <a:ext uri="{FF2B5EF4-FFF2-40B4-BE49-F238E27FC236}">
                <a16:creationId xmlns:a16="http://schemas.microsoft.com/office/drawing/2014/main" id="{3AFCAF3C-0556-7994-8921-8371A88DA1E0}"/>
              </a:ext>
            </a:extLst>
          </p:cNvPr>
          <p:cNvSpPr/>
          <p:nvPr/>
        </p:nvSpPr>
        <p:spPr>
          <a:xfrm>
            <a:off x="352429" y="1014142"/>
            <a:ext cx="6096000" cy="3657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 name="Title 1">
            <a:extLst>
              <a:ext uri="{FF2B5EF4-FFF2-40B4-BE49-F238E27FC236}">
                <a16:creationId xmlns:a16="http://schemas.microsoft.com/office/drawing/2014/main" id="{02EBD373-D65C-48AB-BE56-B1B95842C48E}"/>
              </a:ext>
            </a:extLst>
          </p:cNvPr>
          <p:cNvSpPr>
            <a:spLocks noGrp="1"/>
          </p:cNvSpPr>
          <p:nvPr>
            <p:ph type="title"/>
          </p:nvPr>
        </p:nvSpPr>
        <p:spPr>
          <a:xfrm>
            <a:off x="496888" y="489252"/>
            <a:ext cx="11431254" cy="315971"/>
          </a:xfrm>
        </p:spPr>
        <p:txBody>
          <a:bodyPr/>
          <a:lstStyle/>
          <a:p>
            <a:r>
              <a:rPr lang="en-US" sz="3200"/>
              <a:t>Parents are Hungry to Confidently Nourish Their Children</a:t>
            </a:r>
          </a:p>
        </p:txBody>
      </p:sp>
      <p:sp>
        <p:nvSpPr>
          <p:cNvPr id="3" name="TextBox 2">
            <a:extLst>
              <a:ext uri="{FF2B5EF4-FFF2-40B4-BE49-F238E27FC236}">
                <a16:creationId xmlns:a16="http://schemas.microsoft.com/office/drawing/2014/main" id="{21C79623-8151-4DA3-AF1E-62F12BAA55C4}"/>
              </a:ext>
            </a:extLst>
          </p:cNvPr>
          <p:cNvSpPr txBox="1"/>
          <p:nvPr/>
        </p:nvSpPr>
        <p:spPr>
          <a:xfrm>
            <a:off x="852465" y="6313010"/>
            <a:ext cx="5496552" cy="338554"/>
          </a:xfrm>
          <a:prstGeom prst="rect">
            <a:avLst/>
          </a:prstGeom>
          <a:noFill/>
        </p:spPr>
        <p:txBody>
          <a:bodyPr wrap="square" lIns="0" rIns="0" rtlCol="0">
            <a:spAutoFit/>
          </a:bodyPr>
          <a:lstStyle/>
          <a:p>
            <a:r>
              <a:rPr lang="en-US" sz="800" b="1">
                <a:solidFill>
                  <a:schemeClr val="tx1">
                    <a:lumMod val="50000"/>
                    <a:lumOff val="50000"/>
                  </a:schemeClr>
                </a:solidFill>
                <a:latin typeface="Arial" panose="020B0604020202020204" pitchFamily="34" charset="0"/>
                <a:cs typeface="Arial" panose="020B0604020202020204" pitchFamily="34" charset="0"/>
              </a:rPr>
              <a:t>Source: </a:t>
            </a:r>
            <a:r>
              <a:rPr lang="en-US" sz="800">
                <a:solidFill>
                  <a:schemeClr val="tx1">
                    <a:lumMod val="50000"/>
                    <a:lumOff val="50000"/>
                  </a:schemeClr>
                </a:solidFill>
                <a:latin typeface="Arial" panose="020B0604020202020204" pitchFamily="34" charset="0"/>
                <a:cs typeface="Arial" panose="020B0604020202020204" pitchFamily="34" charset="0"/>
              </a:rPr>
              <a:t>Zero to Three. Millennial Connections. </a:t>
            </a:r>
            <a:r>
              <a:rPr lang="en-US" sz="800">
                <a:solidFill>
                  <a:schemeClr val="tx1">
                    <a:lumMod val="50000"/>
                    <a:lumOff val="50000"/>
                  </a:schemeClr>
                </a:solidFill>
                <a:effectLst/>
                <a:latin typeface="Arial" panose="020B0604020202020204" pitchFamily="34" charset="0"/>
                <a:cs typeface="Arial" panose="020B0604020202020204" pitchFamily="34" charset="0"/>
              </a:rPr>
              <a:t>https://www.zerotothree.org/resources/2475-millennial-connections-executive-summaryhttps://www.zerotothree.org/resources/2475-millennial-connections-executive-summary</a:t>
            </a:r>
          </a:p>
        </p:txBody>
      </p:sp>
      <p:graphicFrame>
        <p:nvGraphicFramePr>
          <p:cNvPr id="11" name="Chart 10">
            <a:extLst>
              <a:ext uri="{FF2B5EF4-FFF2-40B4-BE49-F238E27FC236}">
                <a16:creationId xmlns:a16="http://schemas.microsoft.com/office/drawing/2014/main" id="{A2217BF3-C517-F838-0B55-2AF38565A1BC}"/>
              </a:ext>
            </a:extLst>
          </p:cNvPr>
          <p:cNvGraphicFramePr/>
          <p:nvPr>
            <p:extLst>
              <p:ext uri="{D42A27DB-BD31-4B8C-83A1-F6EECF244321}">
                <p14:modId xmlns:p14="http://schemas.microsoft.com/office/powerpoint/2010/main" val="3744653746"/>
              </p:ext>
            </p:extLst>
          </p:nvPr>
        </p:nvGraphicFramePr>
        <p:xfrm>
          <a:off x="496888" y="1488491"/>
          <a:ext cx="5905070" cy="458384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8BF54D1-1EE5-105C-22BE-ECBCB6029947}"/>
              </a:ext>
            </a:extLst>
          </p:cNvPr>
          <p:cNvSpPr txBox="1"/>
          <p:nvPr/>
        </p:nvSpPr>
        <p:spPr>
          <a:xfrm>
            <a:off x="503676" y="1093931"/>
            <a:ext cx="5760598" cy="181257"/>
          </a:xfrm>
          <a:prstGeom prst="rect">
            <a:avLst/>
          </a:prstGeom>
          <a:noFill/>
        </p:spPr>
        <p:txBody>
          <a:bodyPr wrap="square" lIns="0" tIns="0" rIns="0" bIns="0" rtlCol="0">
            <a:noAutofit/>
          </a:bodyPr>
          <a:lstStyle/>
          <a:p>
            <a:pPr>
              <a:spcBef>
                <a:spcPts val="900"/>
              </a:spcBef>
            </a:pPr>
            <a:r>
              <a:rPr lang="en-US" sz="1200" b="1">
                <a:solidFill>
                  <a:schemeClr val="bg1"/>
                </a:solidFill>
              </a:rPr>
              <a:t>Child-Rearing Topics on Which Parents Report Seeking Information</a:t>
            </a:r>
          </a:p>
        </p:txBody>
      </p:sp>
      <p:sp>
        <p:nvSpPr>
          <p:cNvPr id="13" name="TextBox 12">
            <a:extLst>
              <a:ext uri="{FF2B5EF4-FFF2-40B4-BE49-F238E27FC236}">
                <a16:creationId xmlns:a16="http://schemas.microsoft.com/office/drawing/2014/main" id="{EB3AFF02-04FD-0170-4F2C-BF71165547B2}"/>
              </a:ext>
            </a:extLst>
          </p:cNvPr>
          <p:cNvSpPr txBox="1"/>
          <p:nvPr/>
        </p:nvSpPr>
        <p:spPr>
          <a:xfrm>
            <a:off x="855103" y="6197994"/>
            <a:ext cx="3204553" cy="122549"/>
          </a:xfrm>
          <a:prstGeom prst="rect">
            <a:avLst/>
          </a:prstGeom>
          <a:noFill/>
        </p:spPr>
        <p:txBody>
          <a:bodyPr wrap="square" lIns="0" tIns="0" rIns="0" bIns="0" rtlCol="0">
            <a:noAutofit/>
          </a:bodyPr>
          <a:lstStyle/>
          <a:p>
            <a:pPr>
              <a:spcBef>
                <a:spcPts val="900"/>
              </a:spcBef>
            </a:pPr>
            <a:r>
              <a:rPr lang="en-US" sz="800" b="1">
                <a:solidFill>
                  <a:schemeClr val="tx1">
                    <a:lumMod val="50000"/>
                    <a:lumOff val="50000"/>
                  </a:schemeClr>
                </a:solidFill>
                <a:latin typeface="Arial" panose="020B0604020202020204" pitchFamily="34" charset="0"/>
                <a:cs typeface="Arial" panose="020B0604020202020204" pitchFamily="34" charset="0"/>
              </a:rPr>
              <a:t>Source</a:t>
            </a:r>
            <a:r>
              <a:rPr lang="en-US" sz="800">
                <a:solidFill>
                  <a:schemeClr val="tx1">
                    <a:lumMod val="50000"/>
                    <a:lumOff val="50000"/>
                  </a:schemeClr>
                </a:solidFill>
                <a:latin typeface="Arial" panose="020B0604020202020204" pitchFamily="34" charset="0"/>
                <a:cs typeface="Arial" panose="020B0604020202020204" pitchFamily="34" charset="0"/>
              </a:rPr>
              <a:t>: Zero to Three National Survey 2018, (N=1,002), +/- 3.1%</a:t>
            </a:r>
          </a:p>
        </p:txBody>
      </p:sp>
      <p:graphicFrame>
        <p:nvGraphicFramePr>
          <p:cNvPr id="14" name="Chart 13">
            <a:extLst>
              <a:ext uri="{FF2B5EF4-FFF2-40B4-BE49-F238E27FC236}">
                <a16:creationId xmlns:a16="http://schemas.microsoft.com/office/drawing/2014/main" id="{7556B098-66D4-8F56-E976-762B3CB37823}"/>
              </a:ext>
            </a:extLst>
          </p:cNvPr>
          <p:cNvGraphicFramePr/>
          <p:nvPr>
            <p:extLst>
              <p:ext uri="{D42A27DB-BD31-4B8C-83A1-F6EECF244321}">
                <p14:modId xmlns:p14="http://schemas.microsoft.com/office/powerpoint/2010/main" val="1973023275"/>
              </p:ext>
            </p:extLst>
          </p:nvPr>
        </p:nvGraphicFramePr>
        <p:xfrm>
          <a:off x="6842128" y="1534488"/>
          <a:ext cx="4802384" cy="429540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8540B125-5095-8699-5B44-210E1D67FD4B}"/>
              </a:ext>
            </a:extLst>
          </p:cNvPr>
          <p:cNvSpPr txBox="1"/>
          <p:nvPr/>
        </p:nvSpPr>
        <p:spPr>
          <a:xfrm>
            <a:off x="6842128" y="1093931"/>
            <a:ext cx="3820589" cy="209375"/>
          </a:xfrm>
          <a:prstGeom prst="rect">
            <a:avLst/>
          </a:prstGeom>
          <a:noFill/>
        </p:spPr>
        <p:txBody>
          <a:bodyPr wrap="square" lIns="0" tIns="0" rIns="0" bIns="0" rtlCol="0">
            <a:noAutofit/>
          </a:bodyPr>
          <a:lstStyle/>
          <a:p>
            <a:pPr>
              <a:spcBef>
                <a:spcPts val="900"/>
              </a:spcBef>
            </a:pPr>
            <a:r>
              <a:rPr lang="en-US" sz="1200" b="1">
                <a:solidFill>
                  <a:schemeClr val="bg1"/>
                </a:solidFill>
              </a:rPr>
              <a:t>Which Parenting Sources Do Parents Trust?</a:t>
            </a:r>
            <a:endParaRPr lang="en-US" sz="900">
              <a:solidFill>
                <a:schemeClr val="bg1"/>
              </a:solidFill>
            </a:endParaRPr>
          </a:p>
        </p:txBody>
      </p:sp>
      <p:cxnSp>
        <p:nvCxnSpPr>
          <p:cNvPr id="18" name="Straight Connector 17">
            <a:extLst>
              <a:ext uri="{FF2B5EF4-FFF2-40B4-BE49-F238E27FC236}">
                <a16:creationId xmlns:a16="http://schemas.microsoft.com/office/drawing/2014/main" id="{9DC457CD-3BA2-7D27-CBF2-F29A8F4C2C5F}"/>
              </a:ext>
            </a:extLst>
          </p:cNvPr>
          <p:cNvCxnSpPr>
            <a:cxnSpLocks/>
          </p:cNvCxnSpPr>
          <p:nvPr/>
        </p:nvCxnSpPr>
        <p:spPr>
          <a:xfrm>
            <a:off x="6553200" y="1039542"/>
            <a:ext cx="0" cy="481293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4E1D619-901B-0C10-96B1-DD8F0225DE21}"/>
              </a:ext>
            </a:extLst>
          </p:cNvPr>
          <p:cNvSpPr txBox="1"/>
          <p:nvPr/>
        </p:nvSpPr>
        <p:spPr>
          <a:xfrm>
            <a:off x="496888" y="1384507"/>
            <a:ext cx="6096000" cy="246221"/>
          </a:xfrm>
          <a:prstGeom prst="rect">
            <a:avLst/>
          </a:prstGeom>
          <a:noFill/>
        </p:spPr>
        <p:txBody>
          <a:bodyPr wrap="square" lIns="0" rIns="0">
            <a:spAutoFit/>
          </a:bodyPr>
          <a:lstStyle/>
          <a:p>
            <a:pPr>
              <a:spcBef>
                <a:spcPts val="300"/>
              </a:spcBef>
            </a:pPr>
            <a:r>
              <a:rPr lang="en-US" sz="1000">
                <a:solidFill>
                  <a:schemeClr val="tx1">
                    <a:lumMod val="50000"/>
                    <a:lumOff val="50000"/>
                  </a:schemeClr>
                </a:solidFill>
              </a:rPr>
              <a:t>(Percent ”yes” illustrated)</a:t>
            </a:r>
          </a:p>
        </p:txBody>
      </p:sp>
      <p:sp>
        <p:nvSpPr>
          <p:cNvPr id="6" name="TextBox 5">
            <a:extLst>
              <a:ext uri="{FF2B5EF4-FFF2-40B4-BE49-F238E27FC236}">
                <a16:creationId xmlns:a16="http://schemas.microsoft.com/office/drawing/2014/main" id="{715A5ABA-2F29-FCCE-35ED-CFEE07DC9457}"/>
              </a:ext>
            </a:extLst>
          </p:cNvPr>
          <p:cNvSpPr txBox="1"/>
          <p:nvPr/>
        </p:nvSpPr>
        <p:spPr>
          <a:xfrm>
            <a:off x="7100038" y="5647019"/>
            <a:ext cx="916190" cy="160011"/>
          </a:xfrm>
          <a:prstGeom prst="rect">
            <a:avLst/>
          </a:prstGeom>
          <a:noFill/>
        </p:spPr>
        <p:txBody>
          <a:bodyPr wrap="square" lIns="0" tIns="0" rIns="0" bIns="0" rtlCol="0">
            <a:noAutofit/>
          </a:bodyPr>
          <a:lstStyle/>
          <a:p>
            <a:pPr algn="ctr">
              <a:spcBef>
                <a:spcPts val="900"/>
              </a:spcBef>
            </a:pPr>
            <a:r>
              <a:rPr lang="en-US" sz="1000" b="1">
                <a:solidFill>
                  <a:schemeClr val="tx1">
                    <a:lumMod val="75000"/>
                    <a:lumOff val="25000"/>
                  </a:schemeClr>
                </a:solidFill>
              </a:rPr>
              <a:t>Immediate Family</a:t>
            </a:r>
          </a:p>
        </p:txBody>
      </p:sp>
      <p:sp>
        <p:nvSpPr>
          <p:cNvPr id="20" name="TextBox 19">
            <a:extLst>
              <a:ext uri="{FF2B5EF4-FFF2-40B4-BE49-F238E27FC236}">
                <a16:creationId xmlns:a16="http://schemas.microsoft.com/office/drawing/2014/main" id="{1CF04943-4284-BF62-2CF8-4BEDA57F3328}"/>
              </a:ext>
            </a:extLst>
          </p:cNvPr>
          <p:cNvSpPr txBox="1"/>
          <p:nvPr/>
        </p:nvSpPr>
        <p:spPr>
          <a:xfrm>
            <a:off x="8121982" y="5612242"/>
            <a:ext cx="1237398" cy="160011"/>
          </a:xfrm>
          <a:prstGeom prst="rect">
            <a:avLst/>
          </a:prstGeom>
          <a:noFill/>
        </p:spPr>
        <p:txBody>
          <a:bodyPr wrap="square" lIns="0" tIns="0" rIns="0" bIns="0" rtlCol="0">
            <a:noAutofit/>
          </a:bodyPr>
          <a:lstStyle/>
          <a:p>
            <a:pPr algn="ctr">
              <a:spcBef>
                <a:spcPts val="900"/>
              </a:spcBef>
            </a:pPr>
            <a:r>
              <a:rPr lang="en-US" sz="1000" b="1">
                <a:solidFill>
                  <a:schemeClr val="tx1">
                    <a:lumMod val="75000"/>
                    <a:lumOff val="25000"/>
                  </a:schemeClr>
                </a:solidFill>
              </a:rPr>
              <a:t>Doctors &amp;</a:t>
            </a:r>
            <a:br>
              <a:rPr lang="en-US" sz="1000" b="1">
                <a:solidFill>
                  <a:schemeClr val="tx1">
                    <a:lumMod val="75000"/>
                    <a:lumOff val="25000"/>
                  </a:schemeClr>
                </a:solidFill>
              </a:rPr>
            </a:br>
            <a:r>
              <a:rPr lang="en-US" sz="1000" b="1">
                <a:solidFill>
                  <a:schemeClr val="tx1">
                    <a:lumMod val="75000"/>
                    <a:lumOff val="25000"/>
                  </a:schemeClr>
                </a:solidFill>
              </a:rPr>
              <a:t>Healthcare Providers</a:t>
            </a:r>
          </a:p>
        </p:txBody>
      </p:sp>
      <p:sp>
        <p:nvSpPr>
          <p:cNvPr id="21" name="TextBox 20">
            <a:extLst>
              <a:ext uri="{FF2B5EF4-FFF2-40B4-BE49-F238E27FC236}">
                <a16:creationId xmlns:a16="http://schemas.microsoft.com/office/drawing/2014/main" id="{4B099565-C6D3-5DA3-08F7-52C80415A125}"/>
              </a:ext>
            </a:extLst>
          </p:cNvPr>
          <p:cNvSpPr txBox="1"/>
          <p:nvPr/>
        </p:nvSpPr>
        <p:spPr>
          <a:xfrm>
            <a:off x="9374617" y="5601288"/>
            <a:ext cx="1074420" cy="160020"/>
          </a:xfrm>
          <a:prstGeom prst="rect">
            <a:avLst/>
          </a:prstGeom>
          <a:noFill/>
        </p:spPr>
        <p:txBody>
          <a:bodyPr wrap="square" lIns="0" tIns="0" rIns="0" bIns="0" rtlCol="0">
            <a:noAutofit/>
          </a:bodyPr>
          <a:lstStyle/>
          <a:p>
            <a:pPr algn="ctr">
              <a:spcBef>
                <a:spcPts val="900"/>
              </a:spcBef>
            </a:pPr>
            <a:r>
              <a:rPr lang="en-US" sz="1000" b="1">
                <a:solidFill>
                  <a:schemeClr val="tx1">
                    <a:lumMod val="75000"/>
                    <a:lumOff val="25000"/>
                  </a:schemeClr>
                </a:solidFill>
              </a:rPr>
              <a:t>Teachers &amp; Child Care Providers</a:t>
            </a:r>
          </a:p>
        </p:txBody>
      </p:sp>
      <p:sp>
        <p:nvSpPr>
          <p:cNvPr id="22" name="TextBox 21">
            <a:extLst>
              <a:ext uri="{FF2B5EF4-FFF2-40B4-BE49-F238E27FC236}">
                <a16:creationId xmlns:a16="http://schemas.microsoft.com/office/drawing/2014/main" id="{46C2992E-7694-5716-F1B6-9027E09A3222}"/>
              </a:ext>
            </a:extLst>
          </p:cNvPr>
          <p:cNvSpPr txBox="1"/>
          <p:nvPr/>
        </p:nvSpPr>
        <p:spPr>
          <a:xfrm>
            <a:off x="10548717" y="5628063"/>
            <a:ext cx="1074420" cy="160020"/>
          </a:xfrm>
          <a:prstGeom prst="rect">
            <a:avLst/>
          </a:prstGeom>
          <a:noFill/>
        </p:spPr>
        <p:txBody>
          <a:bodyPr wrap="square" lIns="0" tIns="0" rIns="0" bIns="0" rtlCol="0">
            <a:noAutofit/>
          </a:bodyPr>
          <a:lstStyle/>
          <a:p>
            <a:pPr algn="ctr">
              <a:spcBef>
                <a:spcPts val="900"/>
              </a:spcBef>
            </a:pPr>
            <a:r>
              <a:rPr lang="en-US" sz="1000" b="1">
                <a:solidFill>
                  <a:schemeClr val="tx1">
                    <a:lumMod val="75000"/>
                    <a:lumOff val="25000"/>
                  </a:schemeClr>
                </a:solidFill>
              </a:rPr>
              <a:t>Other Professionals</a:t>
            </a:r>
          </a:p>
        </p:txBody>
      </p:sp>
      <p:cxnSp>
        <p:nvCxnSpPr>
          <p:cNvPr id="8" name="Straight Connector 7">
            <a:extLst>
              <a:ext uri="{FF2B5EF4-FFF2-40B4-BE49-F238E27FC236}">
                <a16:creationId xmlns:a16="http://schemas.microsoft.com/office/drawing/2014/main" id="{B301D837-CDB8-C968-9B18-323F11E0267F}"/>
              </a:ext>
            </a:extLst>
          </p:cNvPr>
          <p:cNvCxnSpPr/>
          <p:nvPr/>
        </p:nvCxnSpPr>
        <p:spPr>
          <a:xfrm>
            <a:off x="6842127" y="5539740"/>
            <a:ext cx="4802384" cy="0"/>
          </a:xfrm>
          <a:prstGeom prst="line">
            <a:avLst/>
          </a:prstGeom>
          <a:ln w="9525">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1">
            <a:extLst>
              <a:ext uri="{FF2B5EF4-FFF2-40B4-BE49-F238E27FC236}">
                <a16:creationId xmlns:a16="http://schemas.microsoft.com/office/drawing/2014/main" id="{BF6DD2BC-60C8-B5F7-E4E3-A923EC70ACD7}"/>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2</a:t>
            </a:fld>
            <a:endParaRPr lang="en-US" noProof="0"/>
          </a:p>
        </p:txBody>
      </p:sp>
      <p:sp>
        <p:nvSpPr>
          <p:cNvPr id="5" name="TextBox 4">
            <a:extLst>
              <a:ext uri="{FF2B5EF4-FFF2-40B4-BE49-F238E27FC236}">
                <a16:creationId xmlns:a16="http://schemas.microsoft.com/office/drawing/2014/main" id="{D31DEFD5-7E72-41DE-998D-1CCAAF3A7361}"/>
              </a:ext>
            </a:extLst>
          </p:cNvPr>
          <p:cNvSpPr txBox="1"/>
          <p:nvPr/>
        </p:nvSpPr>
        <p:spPr>
          <a:xfrm>
            <a:off x="852465" y="1991360"/>
            <a:ext cx="5549493" cy="246221"/>
          </a:xfrm>
          <a:prstGeom prst="rect">
            <a:avLst/>
          </a:prstGeom>
          <a:noFill/>
          <a:ln w="28575">
            <a:solidFill>
              <a:srgbClr val="C00000"/>
            </a:solidFill>
          </a:ln>
        </p:spPr>
        <p:txBody>
          <a:bodyPr wrap="square" lIns="0" tIns="0" rIns="0" bIns="0" rtlCol="0">
            <a:noAutofit/>
          </a:bodyPr>
          <a:lstStyle/>
          <a:p>
            <a:pPr>
              <a:spcBef>
                <a:spcPts val="900"/>
              </a:spcBef>
            </a:pPr>
            <a:endParaRPr lang="en-US" sz="2000" b="1">
              <a:solidFill>
                <a:schemeClr val="tx1">
                  <a:lumMod val="75000"/>
                  <a:lumOff val="25000"/>
                </a:schemeClr>
              </a:solidFill>
            </a:endParaRPr>
          </a:p>
        </p:txBody>
      </p:sp>
    </p:spTree>
    <p:extLst>
      <p:ext uri="{BB962C8B-B14F-4D97-AF65-F5344CB8AC3E}">
        <p14:creationId xmlns:p14="http://schemas.microsoft.com/office/powerpoint/2010/main" val="137570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690E7D6-73E0-CAE7-2683-B05983B53B48}"/>
              </a:ext>
            </a:extLst>
          </p:cNvPr>
          <p:cNvSpPr/>
          <p:nvPr/>
        </p:nvSpPr>
        <p:spPr>
          <a:xfrm>
            <a:off x="0" y="1773188"/>
            <a:ext cx="12192000" cy="5084812"/>
          </a:xfrm>
          <a:prstGeom prst="rect">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2" name="Text Placeholder 11">
            <a:extLst>
              <a:ext uri="{FF2B5EF4-FFF2-40B4-BE49-F238E27FC236}">
                <a16:creationId xmlns:a16="http://schemas.microsoft.com/office/drawing/2014/main" id="{F763CC0C-E23C-EFFB-3B87-0B973A39F4F5}"/>
              </a:ext>
            </a:extLst>
          </p:cNvPr>
          <p:cNvSpPr>
            <a:spLocks noGrp="1"/>
          </p:cNvSpPr>
          <p:nvPr>
            <p:ph type="body" sz="quarter" idx="13"/>
          </p:nvPr>
        </p:nvSpPr>
        <p:spPr>
          <a:xfrm>
            <a:off x="496888" y="811741"/>
            <a:ext cx="10943272" cy="301291"/>
          </a:xfrm>
        </p:spPr>
        <p:txBody>
          <a:bodyPr/>
          <a:lstStyle/>
          <a:p>
            <a:r>
              <a:rPr lang="en-US" sz="1800"/>
              <a:t>Not Recommended for Young Children as “Nutrient Content Varies Widely”</a:t>
            </a:r>
          </a:p>
        </p:txBody>
      </p:sp>
      <p:sp>
        <p:nvSpPr>
          <p:cNvPr id="2" name="Title 1">
            <a:extLst>
              <a:ext uri="{FF2B5EF4-FFF2-40B4-BE49-F238E27FC236}">
                <a16:creationId xmlns:a16="http://schemas.microsoft.com/office/drawing/2014/main" id="{74CE0AEE-9D87-420F-88F3-EE8B6ECD626D}"/>
              </a:ext>
            </a:extLst>
          </p:cNvPr>
          <p:cNvSpPr>
            <a:spLocks noGrp="1"/>
          </p:cNvSpPr>
          <p:nvPr>
            <p:ph type="title"/>
          </p:nvPr>
        </p:nvSpPr>
        <p:spPr>
          <a:xfrm>
            <a:off x="496888" y="342403"/>
            <a:ext cx="9768341" cy="246393"/>
          </a:xfrm>
        </p:spPr>
        <p:txBody>
          <a:bodyPr/>
          <a:lstStyle/>
          <a:p>
            <a:r>
              <a:rPr lang="en-US" sz="3200"/>
              <a:t>Plant-Based Dairy Alternatives</a:t>
            </a:r>
          </a:p>
        </p:txBody>
      </p:sp>
      <p:pic>
        <p:nvPicPr>
          <p:cNvPr id="11" name="Picture 10">
            <a:extLst>
              <a:ext uri="{FF2B5EF4-FFF2-40B4-BE49-F238E27FC236}">
                <a16:creationId xmlns:a16="http://schemas.microsoft.com/office/drawing/2014/main" id="{6843CD23-0910-4C8C-8A20-C2C31533E316}"/>
              </a:ext>
            </a:extLst>
          </p:cNvPr>
          <p:cNvPicPr>
            <a:picLocks noChangeAspect="1"/>
          </p:cNvPicPr>
          <p:nvPr/>
        </p:nvPicPr>
        <p:blipFill rotWithShape="1">
          <a:blip r:embed="rId3">
            <a:alphaModFix/>
          </a:blip>
          <a:srcRect l="34663" t="18197" r="35854" b="16495"/>
          <a:stretch/>
        </p:blipFill>
        <p:spPr>
          <a:xfrm>
            <a:off x="502203" y="1338263"/>
            <a:ext cx="3689536" cy="4595068"/>
          </a:xfrm>
          <a:prstGeom prst="rect">
            <a:avLst/>
          </a:prstGeom>
          <a:effectLst>
            <a:outerShdw blurRad="177800" algn="ctr" rotWithShape="0">
              <a:prstClr val="black">
                <a:alpha val="31000"/>
              </a:prstClr>
            </a:outerShdw>
          </a:effectLst>
        </p:spPr>
      </p:pic>
      <p:sp>
        <p:nvSpPr>
          <p:cNvPr id="3" name="Rectangle 2">
            <a:extLst>
              <a:ext uri="{FF2B5EF4-FFF2-40B4-BE49-F238E27FC236}">
                <a16:creationId xmlns:a16="http://schemas.microsoft.com/office/drawing/2014/main" id="{B9127888-36F7-4BE1-B24A-418CCE564462}"/>
              </a:ext>
            </a:extLst>
          </p:cNvPr>
          <p:cNvSpPr/>
          <p:nvPr/>
        </p:nvSpPr>
        <p:spPr>
          <a:xfrm>
            <a:off x="854026" y="6460208"/>
            <a:ext cx="6267450" cy="215444"/>
          </a:xfrm>
          <a:prstGeom prst="rect">
            <a:avLst/>
          </a:prstGeom>
        </p:spPr>
        <p:txBody>
          <a:bodyPr wrap="square" lIns="0" rIns="0">
            <a:spAutoFit/>
          </a:bodyPr>
          <a:lstStyle/>
          <a:p>
            <a:pPr lvl="0" defTabSz="457200">
              <a:defRPr/>
            </a:pPr>
            <a:r>
              <a:rPr lang="en-US" sz="800">
                <a:solidFill>
                  <a:schemeClr val="bg1"/>
                </a:solidFill>
                <a:latin typeface="Arial" panose="020B0604020202020204" pitchFamily="34" charset="0"/>
                <a:cs typeface="Arial" panose="020B0604020202020204" pitchFamily="34" charset="0"/>
              </a:rPr>
              <a:t>https://healthydrinkshealthykids.org/app/uploads/2019/09/HDHK_One_Pager_Plant-Based-Non-Dairy-Milks.pdf </a:t>
            </a:r>
            <a:endParaRPr kumimoji="0" lang="en-US" sz="8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DFD977-9F48-53A7-F7B5-4AAD5387D224}"/>
              </a:ext>
            </a:extLst>
          </p:cNvPr>
          <p:cNvSpPr txBox="1"/>
          <p:nvPr/>
        </p:nvSpPr>
        <p:spPr>
          <a:xfrm>
            <a:off x="853951" y="6360082"/>
            <a:ext cx="5341642" cy="99711"/>
          </a:xfrm>
          <a:prstGeom prst="rect">
            <a:avLst/>
          </a:prstGeom>
          <a:noFill/>
        </p:spPr>
        <p:txBody>
          <a:bodyPr wrap="square" lIns="0" tIns="0" rIns="0" bIns="0" rtlCol="0">
            <a:noAutofit/>
          </a:bodyPr>
          <a:lstStyle/>
          <a:p>
            <a:pPr>
              <a:spcBef>
                <a:spcPts val="900"/>
              </a:spcBef>
            </a:pPr>
            <a:r>
              <a:rPr lang="en-US" sz="800" b="1">
                <a:solidFill>
                  <a:schemeClr val="bg1"/>
                </a:solidFill>
              </a:rPr>
              <a:t>See the full guidelines and learn more at HealthyDrinksHealthyKids.org</a:t>
            </a:r>
          </a:p>
        </p:txBody>
      </p:sp>
      <p:sp>
        <p:nvSpPr>
          <p:cNvPr id="9" name="TextBox 8">
            <a:extLst>
              <a:ext uri="{FF2B5EF4-FFF2-40B4-BE49-F238E27FC236}">
                <a16:creationId xmlns:a16="http://schemas.microsoft.com/office/drawing/2014/main" id="{1FE189D8-EEA8-2D53-501F-83CCC1F44A98}"/>
              </a:ext>
            </a:extLst>
          </p:cNvPr>
          <p:cNvSpPr txBox="1"/>
          <p:nvPr/>
        </p:nvSpPr>
        <p:spPr>
          <a:xfrm>
            <a:off x="4459850" y="1990994"/>
            <a:ext cx="7481941" cy="3087756"/>
          </a:xfrm>
          <a:prstGeom prst="rect">
            <a:avLst/>
          </a:prstGeom>
          <a:noFill/>
        </p:spPr>
        <p:txBody>
          <a:bodyPr wrap="square" lIns="0" tIns="0" rIns="0" bIns="0" rtlCol="0">
            <a:noAutofit/>
          </a:bodyPr>
          <a:lstStyle/>
          <a:p>
            <a:pPr>
              <a:spcBef>
                <a:spcPts val="900"/>
              </a:spcBef>
            </a:pPr>
            <a:r>
              <a:rPr lang="en-US" sz="2400" b="1">
                <a:solidFill>
                  <a:schemeClr val="bg1"/>
                </a:solidFill>
              </a:rPr>
              <a:t>Why aren’t these products recommended for young children?</a:t>
            </a:r>
          </a:p>
          <a:p>
            <a:pPr>
              <a:spcBef>
                <a:spcPts val="900"/>
              </a:spcBef>
            </a:pPr>
            <a:r>
              <a:rPr lang="en-US" sz="1600">
                <a:solidFill>
                  <a:schemeClr val="bg1"/>
                </a:solidFill>
              </a:rPr>
              <a:t>Plant-based, non-dairy milks aren’t recommended as a complete dairy milk replacement for young children as the nutrient content of these milks varies wildly. With the exception of fortified soy milk, these milks are not adequate nutritional substitutes for dairy milk, which has many nutrients essential for healthy growth and development.</a:t>
            </a:r>
          </a:p>
          <a:p>
            <a:pPr>
              <a:spcBef>
                <a:spcPts val="900"/>
              </a:spcBef>
            </a:pPr>
            <a:r>
              <a:rPr lang="en-US" sz="1600">
                <a:solidFill>
                  <a:schemeClr val="bg1"/>
                </a:solidFill>
              </a:rPr>
              <a:t>Some plant-based, non-dairy milks have added nutrients, such as calcium and vitamin D, but the amounts vary by type and brand, and evidence suggests that our bodies may not absorb nutrients from plant milks as well as it can from dairy milk</a:t>
            </a:r>
            <a:r>
              <a:rPr lang="en-US" sz="1600" b="1">
                <a:solidFill>
                  <a:schemeClr val="bg1"/>
                </a:solidFill>
              </a:rPr>
              <a:t>.</a:t>
            </a:r>
          </a:p>
        </p:txBody>
      </p:sp>
      <p:pic>
        <p:nvPicPr>
          <p:cNvPr id="5" name="Picture 4">
            <a:extLst>
              <a:ext uri="{FF2B5EF4-FFF2-40B4-BE49-F238E27FC236}">
                <a16:creationId xmlns:a16="http://schemas.microsoft.com/office/drawing/2014/main" id="{D565E845-64BC-4831-8C37-02A873FA4FE3}"/>
              </a:ext>
            </a:extLst>
          </p:cNvPr>
          <p:cNvPicPr>
            <a:picLocks noChangeAspect="1"/>
          </p:cNvPicPr>
          <p:nvPr/>
        </p:nvPicPr>
        <p:blipFill>
          <a:blip r:embed="rId4">
            <a:extLst>
              <a:ext uri="{28A0092B-C50C-407E-A947-70E740481C1C}">
                <a14:useLocalDpi xmlns:a14="http://schemas.microsoft.com/office/drawing/2010/main" val="0"/>
              </a:ext>
            </a:extLst>
          </a:blip>
          <a:srcRect t="858" b="858"/>
          <a:stretch/>
        </p:blipFill>
        <p:spPr>
          <a:xfrm>
            <a:off x="4510922" y="5412775"/>
            <a:ext cx="990923" cy="973909"/>
          </a:xfrm>
          <a:prstGeom prst="roundRect">
            <a:avLst>
              <a:gd name="adj" fmla="val 4530"/>
            </a:avLst>
          </a:prstGeom>
          <a:effectLst>
            <a:outerShdw blurRad="101600" algn="ctr" rotWithShape="0">
              <a:prstClr val="black">
                <a:alpha val="32000"/>
              </a:prstClr>
            </a:outerShdw>
          </a:effectLst>
        </p:spPr>
      </p:pic>
      <p:sp>
        <p:nvSpPr>
          <p:cNvPr id="17" name="Slide Number Placeholder 1">
            <a:extLst>
              <a:ext uri="{FF2B5EF4-FFF2-40B4-BE49-F238E27FC236}">
                <a16:creationId xmlns:a16="http://schemas.microsoft.com/office/drawing/2014/main" id="{9FFE87F7-3300-078F-8604-60FE5EB0F127}"/>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solidFill>
                  <a:schemeClr val="bg1"/>
                </a:solidFill>
              </a:rPr>
              <a:pPr lvl="0"/>
              <a:t>20</a:t>
            </a:fld>
            <a:endParaRPr lang="en-US" noProof="0">
              <a:solidFill>
                <a:schemeClr val="bg1"/>
              </a:solidFill>
            </a:endParaRPr>
          </a:p>
        </p:txBody>
      </p:sp>
      <p:pic>
        <p:nvPicPr>
          <p:cNvPr id="6" name="Picture 4">
            <a:extLst>
              <a:ext uri="{FF2B5EF4-FFF2-40B4-BE49-F238E27FC236}">
                <a16:creationId xmlns:a16="http://schemas.microsoft.com/office/drawing/2014/main" id="{40A8391F-0B80-F009-16F5-2A3C7969F02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082831" y="6288346"/>
            <a:ext cx="606114" cy="263312"/>
          </a:xfrm>
          <a:prstGeom prst="rect">
            <a:avLst/>
          </a:prstGeom>
        </p:spPr>
      </p:pic>
      <p:sp>
        <p:nvSpPr>
          <p:cNvPr id="8" name="Rectangle 7">
            <a:extLst>
              <a:ext uri="{FF2B5EF4-FFF2-40B4-BE49-F238E27FC236}">
                <a16:creationId xmlns:a16="http://schemas.microsoft.com/office/drawing/2014/main" id="{01686930-DB52-63D3-918D-73446E32F814}"/>
              </a:ext>
            </a:extLst>
          </p:cNvPr>
          <p:cNvSpPr/>
          <p:nvPr/>
        </p:nvSpPr>
        <p:spPr>
          <a:xfrm>
            <a:off x="0" y="6772060"/>
            <a:ext cx="12192000" cy="859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
        <p:nvSpPr>
          <p:cNvPr id="15" name="TextBox 14">
            <a:extLst>
              <a:ext uri="{FF2B5EF4-FFF2-40B4-BE49-F238E27FC236}">
                <a16:creationId xmlns:a16="http://schemas.microsoft.com/office/drawing/2014/main" id="{96E142C1-4BF8-1077-B98D-75C1FEDF28C1}"/>
              </a:ext>
            </a:extLst>
          </p:cNvPr>
          <p:cNvSpPr txBox="1"/>
          <p:nvPr/>
        </p:nvSpPr>
        <p:spPr>
          <a:xfrm>
            <a:off x="5611306" y="5744824"/>
            <a:ext cx="5161127" cy="447248"/>
          </a:xfrm>
          <a:prstGeom prst="rect">
            <a:avLst/>
          </a:prstGeom>
          <a:noFill/>
        </p:spPr>
        <p:txBody>
          <a:bodyPr wrap="square" lIns="0" tIns="0" rIns="0" bIns="0" rtlCol="0">
            <a:noAutofit/>
          </a:bodyPr>
          <a:lstStyle/>
          <a:p>
            <a:pPr>
              <a:spcBef>
                <a:spcPts val="900"/>
              </a:spcBef>
            </a:pPr>
            <a:r>
              <a:rPr lang="en-US" sz="1200" b="1">
                <a:solidFill>
                  <a:schemeClr val="bg1"/>
                </a:solidFill>
              </a:rPr>
              <a:t>To learn more about what experts recommend at different stages for kids five and under, visit HealthyDrinksHealthyKids.org.</a:t>
            </a:r>
          </a:p>
        </p:txBody>
      </p:sp>
    </p:spTree>
    <p:extLst>
      <p:ext uri="{BB962C8B-B14F-4D97-AF65-F5344CB8AC3E}">
        <p14:creationId xmlns:p14="http://schemas.microsoft.com/office/powerpoint/2010/main" val="250511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E6D5BA-285A-A8CA-9095-BD5859079D02}"/>
              </a:ext>
            </a:extLst>
          </p:cNvPr>
          <p:cNvSpPr/>
          <p:nvPr/>
        </p:nvSpPr>
        <p:spPr>
          <a:xfrm>
            <a:off x="10959857" y="6165107"/>
            <a:ext cx="938164" cy="430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5" name="Rounded Rectangle 4">
            <a:extLst>
              <a:ext uri="{FF2B5EF4-FFF2-40B4-BE49-F238E27FC236}">
                <a16:creationId xmlns:a16="http://schemas.microsoft.com/office/drawing/2014/main" id="{55009DC8-4FD0-AF79-17FE-B7C5E98C20C0}"/>
              </a:ext>
            </a:extLst>
          </p:cNvPr>
          <p:cNvSpPr/>
          <p:nvPr/>
        </p:nvSpPr>
        <p:spPr>
          <a:xfrm>
            <a:off x="4738898" y="1386620"/>
            <a:ext cx="6348202" cy="1032773"/>
          </a:xfrm>
          <a:prstGeom prst="roundRect">
            <a:avLst>
              <a:gd name="adj" fmla="val 9515"/>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2" name="Rounded Rectangle 11">
            <a:extLst>
              <a:ext uri="{FF2B5EF4-FFF2-40B4-BE49-F238E27FC236}">
                <a16:creationId xmlns:a16="http://schemas.microsoft.com/office/drawing/2014/main" id="{443352A8-11CB-B21B-418A-6DA416AB187A}"/>
              </a:ext>
            </a:extLst>
          </p:cNvPr>
          <p:cNvSpPr/>
          <p:nvPr/>
        </p:nvSpPr>
        <p:spPr>
          <a:xfrm>
            <a:off x="4738898" y="2504220"/>
            <a:ext cx="6348202" cy="1243012"/>
          </a:xfrm>
          <a:prstGeom prst="roundRect">
            <a:avLst>
              <a:gd name="adj" fmla="val 9515"/>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4" name="Rounded Rectangle 13">
            <a:extLst>
              <a:ext uri="{FF2B5EF4-FFF2-40B4-BE49-F238E27FC236}">
                <a16:creationId xmlns:a16="http://schemas.microsoft.com/office/drawing/2014/main" id="{A711B6A0-D9E7-5AD2-DEDA-3182F845D5B1}"/>
              </a:ext>
            </a:extLst>
          </p:cNvPr>
          <p:cNvSpPr/>
          <p:nvPr/>
        </p:nvSpPr>
        <p:spPr>
          <a:xfrm>
            <a:off x="4738898" y="3831559"/>
            <a:ext cx="6348202" cy="1831289"/>
          </a:xfrm>
          <a:prstGeom prst="roundRect">
            <a:avLst>
              <a:gd name="adj" fmla="val 9515"/>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3" name="Picture 2">
            <a:extLst>
              <a:ext uri="{FF2B5EF4-FFF2-40B4-BE49-F238E27FC236}">
                <a16:creationId xmlns:a16="http://schemas.microsoft.com/office/drawing/2014/main" id="{408EF686-0DA5-4507-A3A7-165EB41717FF}"/>
              </a:ext>
            </a:extLst>
          </p:cNvPr>
          <p:cNvPicPr>
            <a:picLocks noChangeAspect="1"/>
          </p:cNvPicPr>
          <p:nvPr/>
        </p:nvPicPr>
        <p:blipFill>
          <a:blip r:embed="rId3"/>
          <a:stretch>
            <a:fillRect/>
          </a:stretch>
        </p:blipFill>
        <p:spPr>
          <a:xfrm>
            <a:off x="496889" y="1338263"/>
            <a:ext cx="3542792" cy="4351337"/>
          </a:xfrm>
          <a:prstGeom prst="rect">
            <a:avLst/>
          </a:prstGeom>
          <a:effectLst>
            <a:outerShdw blurRad="228600" algn="ctr" rotWithShape="0">
              <a:prstClr val="black">
                <a:alpha val="37000"/>
              </a:prstClr>
            </a:outerShdw>
          </a:effectLst>
        </p:spPr>
      </p:pic>
      <p:pic>
        <p:nvPicPr>
          <p:cNvPr id="6" name="Picture 5">
            <a:extLst>
              <a:ext uri="{FF2B5EF4-FFF2-40B4-BE49-F238E27FC236}">
                <a16:creationId xmlns:a16="http://schemas.microsoft.com/office/drawing/2014/main" id="{337FD9ED-2EA5-4C8A-87E9-8728D67736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85362" y="339108"/>
            <a:ext cx="2377193" cy="737750"/>
          </a:xfrm>
          <a:prstGeom prst="rect">
            <a:avLst/>
          </a:prstGeom>
        </p:spPr>
      </p:pic>
      <p:sp>
        <p:nvSpPr>
          <p:cNvPr id="8" name="TextBox 7">
            <a:extLst>
              <a:ext uri="{FF2B5EF4-FFF2-40B4-BE49-F238E27FC236}">
                <a16:creationId xmlns:a16="http://schemas.microsoft.com/office/drawing/2014/main" id="{A883F295-730F-4671-969C-30F5E575944C}"/>
              </a:ext>
            </a:extLst>
          </p:cNvPr>
          <p:cNvSpPr txBox="1"/>
          <p:nvPr/>
        </p:nvSpPr>
        <p:spPr>
          <a:xfrm>
            <a:off x="854026" y="6315423"/>
            <a:ext cx="9906000" cy="461665"/>
          </a:xfrm>
          <a:prstGeom prst="rect">
            <a:avLst/>
          </a:prstGeom>
          <a:noFill/>
        </p:spPr>
        <p:txBody>
          <a:bodyPr wrap="square" lIns="0" rIns="0" rtlCol="0">
            <a:spAutoFit/>
          </a:bodyPr>
          <a:lstStyle/>
          <a:p>
            <a:pPr lvl="0" fontAlgn="b">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North American Society for Pediatric Gastroenterology, Hepatology, and Nutrition Position Paper: Plant-based Milks</a:t>
            </a:r>
            <a:r>
              <a:rPr lang="en-US" sz="800">
                <a:solidFill>
                  <a:schemeClr val="tx1">
                    <a:lumMod val="50000"/>
                    <a:lumOff val="50000"/>
                  </a:schemeClr>
                </a:solidFill>
                <a:latin typeface="Arial" panose="020B0604020202020204" pitchFamily="34" charset="0"/>
                <a:cs typeface="Arial" panose="020B0604020202020204" pitchFamily="34" charset="0"/>
              </a:rPr>
              <a:t> </a:t>
            </a:r>
          </a:p>
          <a:p>
            <a:pPr lvl="0" fontAlgn="b">
              <a:defRPr/>
            </a:pPr>
            <a:r>
              <a:rPr lang="en-US" sz="800">
                <a:solidFill>
                  <a:schemeClr val="tx1">
                    <a:lumMod val="50000"/>
                    <a:lumOff val="50000"/>
                  </a:schemeClr>
                </a:solidFill>
                <a:latin typeface="Arial" panose="020B0604020202020204" pitchFamily="34" charset="0"/>
                <a:cs typeface="Arial" panose="020B0604020202020204" pitchFamily="34" charset="0"/>
              </a:rPr>
              <a:t>https://naspghan.org/wp-content/uploads/2020/07/North_American_Society_for_Pediatric.30.pdf</a:t>
            </a:r>
            <a:endPar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Journal of Pediatric Gastroenterology and Nutrition - Volume 71, Number 2, August 2020</a:t>
            </a:r>
          </a:p>
        </p:txBody>
      </p:sp>
      <p:sp>
        <p:nvSpPr>
          <p:cNvPr id="9" name="TextBox 8">
            <a:extLst>
              <a:ext uri="{FF2B5EF4-FFF2-40B4-BE49-F238E27FC236}">
                <a16:creationId xmlns:a16="http://schemas.microsoft.com/office/drawing/2014/main" id="{4CACB62E-5500-4D11-BBFF-B04FDECDB97B}"/>
              </a:ext>
            </a:extLst>
          </p:cNvPr>
          <p:cNvSpPr txBox="1"/>
          <p:nvPr/>
        </p:nvSpPr>
        <p:spPr>
          <a:xfrm>
            <a:off x="4931728" y="3997658"/>
            <a:ext cx="5925685" cy="1477328"/>
          </a:xfrm>
          <a:prstGeom prst="rect">
            <a:avLst/>
          </a:prstGeom>
          <a:noFill/>
          <a:ln w="57150">
            <a:noFill/>
          </a:ln>
        </p:spPr>
        <p:txBody>
          <a:bodyPr wrap="square" lIns="0" tIns="0" rIns="0" bIns="0" rtlCol="0">
            <a:spAutoFit/>
          </a:bodyPr>
          <a:lstStyle/>
          <a:p>
            <a:pPr marL="114300" marR="0" lvl="0" indent="-114300" algn="l" defTabSz="914400" rtl="0" eaLnBrk="1" fontAlgn="auto" latinLnBrk="0" hangingPunct="1">
              <a:lnSpc>
                <a:spcPct val="100000"/>
              </a:lnSpc>
              <a:spcBef>
                <a:spcPts val="1200"/>
              </a:spcBef>
              <a:spcAft>
                <a:spcPts val="0"/>
              </a:spcAft>
              <a:buClrTx/>
              <a:buSzTx/>
              <a:defRPr/>
            </a:pPr>
            <a:r>
              <a:rPr kumimoji="0" lang="en-US" sz="1600" b="0" i="0" u="none" strike="noStrike" kern="1200" cap="none" spc="300" normalizeH="0" baseline="0" noProof="0">
                <a:ln>
                  <a:noFill/>
                </a:ln>
                <a:solidFill>
                  <a:schemeClr val="bg1"/>
                </a:solidFill>
                <a:effectLst/>
                <a:uLnTx/>
                <a:uFillTx/>
                <a:latin typeface="Arial" panose="020B0604020202020204" pitchFamily="34" charset="0"/>
                <a:cs typeface="Arial" panose="020B0604020202020204" pitchFamily="34" charset="0"/>
              </a:rPr>
              <a:t>“</a:t>
            </a:r>
            <a:r>
              <a:rPr kumimoji="0" lang="en-US" sz="16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Adverse effects from the misuse of certain plant-based beverages have been well-documented </a:t>
            </a:r>
            <a:r>
              <a:rPr kumimoji="0" lang="en-US" sz="16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and include failure to gain weight, decreased stature, kwashiorkor, electrolyte disorders, kidney stones, and severe nutrient deficiencies including iron deficiency anemia, rickets, and scurvy.</a:t>
            </a:r>
            <a:br>
              <a:rPr kumimoji="0" lang="en-US" sz="16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Such adverse nutritional outcomes are largely preventable.”</a:t>
            </a:r>
          </a:p>
        </p:txBody>
      </p:sp>
      <p:pic>
        <p:nvPicPr>
          <p:cNvPr id="4" name="Picture 3">
            <a:extLst>
              <a:ext uri="{FF2B5EF4-FFF2-40B4-BE49-F238E27FC236}">
                <a16:creationId xmlns:a16="http://schemas.microsoft.com/office/drawing/2014/main" id="{93C2F095-A155-4CC3-8069-ABDC770B6A41}"/>
              </a:ext>
            </a:extLst>
          </p:cNvPr>
          <p:cNvPicPr>
            <a:picLocks noChangeAspect="1"/>
          </p:cNvPicPr>
          <p:nvPr/>
        </p:nvPicPr>
        <p:blipFill>
          <a:blip r:embed="rId6">
            <a:extLst>
              <a:ext uri="{28A0092B-C50C-407E-A947-70E740481C1C}">
                <a14:useLocalDpi xmlns:a14="http://schemas.microsoft.com/office/drawing/2010/main" val="0"/>
              </a:ext>
            </a:extLst>
          </a:blip>
          <a:srcRect t="451" b="451"/>
          <a:stretch/>
        </p:blipFill>
        <p:spPr>
          <a:xfrm>
            <a:off x="10500842" y="4852021"/>
            <a:ext cx="1250000" cy="1238718"/>
          </a:xfrm>
          <a:prstGeom prst="roundRect">
            <a:avLst>
              <a:gd name="adj" fmla="val 3668"/>
            </a:avLst>
          </a:prstGeom>
          <a:effectLst>
            <a:outerShdw blurRad="190500" algn="ctr" rotWithShape="0">
              <a:prstClr val="black">
                <a:alpha val="31000"/>
              </a:prstClr>
            </a:outerShdw>
          </a:effectLst>
        </p:spPr>
      </p:pic>
      <p:sp>
        <p:nvSpPr>
          <p:cNvPr id="7" name="TextBox 6">
            <a:extLst>
              <a:ext uri="{FF2B5EF4-FFF2-40B4-BE49-F238E27FC236}">
                <a16:creationId xmlns:a16="http://schemas.microsoft.com/office/drawing/2014/main" id="{540DD270-C8A5-4C58-A533-DA5697E1D7DE}"/>
              </a:ext>
            </a:extLst>
          </p:cNvPr>
          <p:cNvSpPr txBox="1"/>
          <p:nvPr/>
        </p:nvSpPr>
        <p:spPr>
          <a:xfrm>
            <a:off x="10500843" y="6052124"/>
            <a:ext cx="1249999" cy="522565"/>
          </a:xfrm>
          <a:prstGeom prst="roundRect">
            <a:avLst>
              <a:gd name="adj" fmla="val 5111"/>
            </a:avLst>
          </a:prstGeom>
          <a:solidFill>
            <a:schemeClr val="accent2"/>
          </a:solidFill>
        </p:spPr>
        <p:txBody>
          <a:bodyPr wrap="square" rtlCol="0">
            <a:spAutoFit/>
          </a:bodyPr>
          <a:lstStyle/>
          <a:p>
            <a:pPr algn="ctr"/>
            <a:r>
              <a:rPr lang="en-US" sz="900" b="1">
                <a:solidFill>
                  <a:schemeClr val="bg1"/>
                </a:solidFill>
              </a:rPr>
              <a:t>Continuing ed credits via NASPGHAN</a:t>
            </a:r>
          </a:p>
        </p:txBody>
      </p:sp>
      <p:pic>
        <p:nvPicPr>
          <p:cNvPr id="11" name="Picture 10">
            <a:extLst>
              <a:ext uri="{FF2B5EF4-FFF2-40B4-BE49-F238E27FC236}">
                <a16:creationId xmlns:a16="http://schemas.microsoft.com/office/drawing/2014/main" id="{E955261E-F2BE-4F14-8E7B-7281755BAC13}"/>
              </a:ext>
            </a:extLst>
          </p:cNvPr>
          <p:cNvPicPr>
            <a:picLocks noChangeAspect="1"/>
          </p:cNvPicPr>
          <p:nvPr/>
        </p:nvPicPr>
        <p:blipFill>
          <a:blip r:embed="rId7">
            <a:extLst>
              <a:ext uri="{28A0092B-C50C-407E-A947-70E740481C1C}">
                <a14:useLocalDpi xmlns:a14="http://schemas.microsoft.com/office/drawing/2010/main" val="0"/>
              </a:ext>
            </a:extLst>
          </a:blip>
          <a:srcRect t="718" b="718"/>
          <a:stretch/>
        </p:blipFill>
        <p:spPr>
          <a:xfrm>
            <a:off x="1610595" y="4915548"/>
            <a:ext cx="1267774" cy="1249559"/>
          </a:xfrm>
          <a:prstGeom prst="roundRect">
            <a:avLst>
              <a:gd name="adj" fmla="val 5787"/>
            </a:avLst>
          </a:prstGeom>
          <a:effectLst>
            <a:outerShdw blurRad="127000" algn="ctr" rotWithShape="0">
              <a:prstClr val="black">
                <a:alpha val="35000"/>
              </a:prstClr>
            </a:outerShdw>
          </a:effectLst>
        </p:spPr>
      </p:pic>
      <p:sp>
        <p:nvSpPr>
          <p:cNvPr id="2" name="Title 1">
            <a:extLst>
              <a:ext uri="{FF2B5EF4-FFF2-40B4-BE49-F238E27FC236}">
                <a16:creationId xmlns:a16="http://schemas.microsoft.com/office/drawing/2014/main" id="{EBDA3C23-15CC-1353-0C7C-2C79D116C0D5}"/>
              </a:ext>
            </a:extLst>
          </p:cNvPr>
          <p:cNvSpPr>
            <a:spLocks noGrp="1"/>
          </p:cNvSpPr>
          <p:nvPr>
            <p:ph type="title"/>
          </p:nvPr>
        </p:nvSpPr>
        <p:spPr>
          <a:xfrm>
            <a:off x="496888" y="365574"/>
            <a:ext cx="9629751" cy="190631"/>
          </a:xfrm>
        </p:spPr>
        <p:txBody>
          <a:bodyPr/>
          <a:lstStyle/>
          <a:p>
            <a:r>
              <a:rPr lang="en-US" sz="3200"/>
              <a:t>North American Society for Pediatric Gastroenterology, Hepatology &amp; Nutrition</a:t>
            </a:r>
          </a:p>
        </p:txBody>
      </p:sp>
      <p:sp>
        <p:nvSpPr>
          <p:cNvPr id="15" name="TextBox 14">
            <a:extLst>
              <a:ext uri="{FF2B5EF4-FFF2-40B4-BE49-F238E27FC236}">
                <a16:creationId xmlns:a16="http://schemas.microsoft.com/office/drawing/2014/main" id="{0CCE7EF8-F65F-C630-FC7D-C4AC5B3B0DBC}"/>
              </a:ext>
            </a:extLst>
          </p:cNvPr>
          <p:cNvSpPr txBox="1"/>
          <p:nvPr/>
        </p:nvSpPr>
        <p:spPr>
          <a:xfrm>
            <a:off x="4931728" y="1476102"/>
            <a:ext cx="5598370" cy="830997"/>
          </a:xfrm>
          <a:prstGeom prst="rect">
            <a:avLst/>
          </a:prstGeom>
          <a:noFill/>
        </p:spPr>
        <p:txBody>
          <a:bodyPr wrap="square" lIns="0" rIns="0">
            <a:spAutoFit/>
          </a:bodyPr>
          <a:lstStyle/>
          <a:p>
            <a:pPr marL="114300" marR="0" lvl="0" indent="-114300" algn="l" defTabSz="914400" rtl="0" eaLnBrk="1" fontAlgn="auto" latinLnBrk="0" hangingPunct="1">
              <a:lnSpc>
                <a:spcPct val="100000"/>
              </a:lnSpc>
              <a:spcBef>
                <a:spcPts val="1200"/>
              </a:spcBef>
              <a:spcAft>
                <a:spcPts val="0"/>
              </a:spcAft>
              <a:buClrTx/>
              <a:buSzTx/>
              <a:defRPr/>
            </a:pPr>
            <a:r>
              <a:rPr kumimoji="0" lang="en-US" sz="1600" b="0" i="0" u="none" strike="noStrike" kern="1200" cap="none" spc="300" normalizeH="0" baseline="0" noProof="0">
                <a:ln>
                  <a:noFill/>
                </a:ln>
                <a:solidFill>
                  <a:schemeClr val="bg1"/>
                </a:solidFill>
                <a:effectLst/>
                <a:uLnTx/>
                <a:uFillTx/>
                <a:latin typeface="Arial" panose="020B0604020202020204" pitchFamily="34" charset="0"/>
                <a:cs typeface="Arial" panose="020B0604020202020204" pitchFamily="34" charset="0"/>
              </a:rPr>
              <a:t>“</a:t>
            </a:r>
            <a:r>
              <a:rPr kumimoji="0" lang="en-US" sz="16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Substitution of a milk that does not provide a similar nutritional profile to cow’s milk can be </a:t>
            </a:r>
            <a:r>
              <a:rPr kumimoji="0" lang="en-US" sz="16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deleterious to a child’s nutritional status, growth, and development</a:t>
            </a:r>
            <a:r>
              <a:rPr kumimoji="0" lang="en-US" sz="16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538111B2-27CA-9DF6-34CE-95C229523309}"/>
              </a:ext>
            </a:extLst>
          </p:cNvPr>
          <p:cNvSpPr txBox="1"/>
          <p:nvPr/>
        </p:nvSpPr>
        <p:spPr>
          <a:xfrm>
            <a:off x="4931728" y="2588548"/>
            <a:ext cx="6096000" cy="1077218"/>
          </a:xfrm>
          <a:prstGeom prst="rect">
            <a:avLst/>
          </a:prstGeom>
          <a:noFill/>
        </p:spPr>
        <p:txBody>
          <a:bodyPr wrap="square" lIns="0" rIns="0">
            <a:spAutoFit/>
          </a:bodyPr>
          <a:lstStyle/>
          <a:p>
            <a:pPr marL="114300" marR="0" lvl="0" indent="-114300" algn="l" defTabSz="914400" rtl="0" eaLnBrk="1" fontAlgn="auto" latinLnBrk="0" hangingPunct="1">
              <a:lnSpc>
                <a:spcPct val="100000"/>
              </a:lnSpc>
              <a:spcBef>
                <a:spcPts val="1200"/>
              </a:spcBef>
              <a:spcAft>
                <a:spcPts val="0"/>
              </a:spcAft>
              <a:buClrTx/>
              <a:buSzTx/>
              <a:defRPr/>
            </a:pPr>
            <a:r>
              <a:rPr kumimoji="0" lang="en-US" sz="1600" b="0" i="0" u="none" strike="noStrike" kern="1200" cap="none" spc="300" normalizeH="0" baseline="0" noProof="0">
                <a:ln>
                  <a:noFill/>
                </a:ln>
                <a:solidFill>
                  <a:schemeClr val="bg1"/>
                </a:solidFill>
                <a:effectLst/>
                <a:uLnTx/>
                <a:uFillTx/>
                <a:latin typeface="Arial" panose="020B0604020202020204" pitchFamily="34" charset="0"/>
                <a:cs typeface="Arial" panose="020B0604020202020204" pitchFamily="34" charset="0"/>
              </a:rPr>
              <a:t>“</a:t>
            </a:r>
            <a:r>
              <a:rPr kumimoji="0" lang="en-US" sz="16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Milk’s contribution to the protein intake of young children is especially important. For almond or rice milk, </a:t>
            </a:r>
            <a:r>
              <a:rPr kumimoji="0" lang="en-US" sz="16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an 8 oz serving provides only about 2% or 8%, respectively, of the protein equivalent found in a serving of cow’s milk</a:t>
            </a:r>
            <a:r>
              <a:rPr kumimoji="0" lang="en-US" sz="16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t>
            </a:r>
          </a:p>
        </p:txBody>
      </p:sp>
      <p:sp>
        <p:nvSpPr>
          <p:cNvPr id="19" name="Slide Number Placeholder 1">
            <a:extLst>
              <a:ext uri="{FF2B5EF4-FFF2-40B4-BE49-F238E27FC236}">
                <a16:creationId xmlns:a16="http://schemas.microsoft.com/office/drawing/2014/main" id="{5EF581F5-5747-E590-9FCE-900B28D0A2CC}"/>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21</a:t>
            </a:fld>
            <a:endParaRPr lang="en-US" noProof="0"/>
          </a:p>
        </p:txBody>
      </p:sp>
    </p:spTree>
    <p:extLst>
      <p:ext uri="{BB962C8B-B14F-4D97-AF65-F5344CB8AC3E}">
        <p14:creationId xmlns:p14="http://schemas.microsoft.com/office/powerpoint/2010/main" val="221022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14DAAC-9EB0-A31A-085A-710D85221D37}"/>
              </a:ext>
            </a:extLst>
          </p:cNvPr>
          <p:cNvSpPr/>
          <p:nvPr/>
        </p:nvSpPr>
        <p:spPr>
          <a:xfrm>
            <a:off x="0" y="0"/>
            <a:ext cx="12192000" cy="2623930"/>
          </a:xfrm>
          <a:prstGeom prst="rect">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 name="Content Placeholder 2">
            <a:extLst>
              <a:ext uri="{FF2B5EF4-FFF2-40B4-BE49-F238E27FC236}">
                <a16:creationId xmlns:a16="http://schemas.microsoft.com/office/drawing/2014/main" id="{F965A182-3CAD-4E4E-95E1-29CC298AAF83}"/>
              </a:ext>
            </a:extLst>
          </p:cNvPr>
          <p:cNvSpPr>
            <a:spLocks noGrp="1"/>
          </p:cNvSpPr>
          <p:nvPr>
            <p:ph idx="1"/>
          </p:nvPr>
        </p:nvSpPr>
        <p:spPr>
          <a:xfrm>
            <a:off x="8991524" y="4081535"/>
            <a:ext cx="2546104" cy="1022259"/>
          </a:xfrm>
        </p:spPr>
        <p:txBody>
          <a:bodyPr>
            <a:noAutofit/>
          </a:bodyPr>
          <a:lstStyle/>
          <a:p>
            <a:r>
              <a:rPr lang="en-US" sz="2000">
                <a:latin typeface="Arial" panose="020B0604020202020204" pitchFamily="34" charset="0"/>
                <a:cs typeface="Arial" panose="020B0604020202020204" pitchFamily="34" charset="0"/>
              </a:rPr>
              <a:t>When you step away from dairy foods you step down on nutrition.</a:t>
            </a:r>
          </a:p>
        </p:txBody>
      </p:sp>
      <p:sp>
        <p:nvSpPr>
          <p:cNvPr id="8" name="Title 7"/>
          <p:cNvSpPr>
            <a:spLocks noGrp="1"/>
          </p:cNvSpPr>
          <p:nvPr>
            <p:ph type="title"/>
          </p:nvPr>
        </p:nvSpPr>
        <p:spPr>
          <a:xfrm>
            <a:off x="496235" y="393687"/>
            <a:ext cx="9768341" cy="246393"/>
          </a:xfrm>
        </p:spPr>
        <p:txBody>
          <a:bodyPr/>
          <a:lstStyle/>
          <a:p>
            <a:r>
              <a:rPr lang="en-US" sz="3200">
                <a:solidFill>
                  <a:schemeClr val="bg1"/>
                </a:solidFill>
              </a:rPr>
              <a:t>Key Points to Help Parents Nourish </a:t>
            </a:r>
            <a:br>
              <a:rPr lang="en-US" sz="3200">
                <a:solidFill>
                  <a:schemeClr val="bg1"/>
                </a:solidFill>
              </a:rPr>
            </a:br>
            <a:r>
              <a:rPr lang="en-US" sz="3200">
                <a:solidFill>
                  <a:schemeClr val="bg1"/>
                </a:solidFill>
              </a:rPr>
              <a:t>Their Child’s Growth and Development</a:t>
            </a:r>
          </a:p>
        </p:txBody>
      </p:sp>
      <p:sp>
        <p:nvSpPr>
          <p:cNvPr id="14" name="Content Placeholder 2">
            <a:extLst>
              <a:ext uri="{FF2B5EF4-FFF2-40B4-BE49-F238E27FC236}">
                <a16:creationId xmlns:a16="http://schemas.microsoft.com/office/drawing/2014/main" id="{4A1662E6-9C96-4FF1-9BC5-B8170B61B847}"/>
              </a:ext>
            </a:extLst>
          </p:cNvPr>
          <p:cNvSpPr txBox="1">
            <a:spLocks/>
          </p:cNvSpPr>
          <p:nvPr/>
        </p:nvSpPr>
        <p:spPr>
          <a:xfrm>
            <a:off x="3336195" y="4020922"/>
            <a:ext cx="2171355" cy="1565598"/>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a:solidFill>
                  <a:schemeClr val="tx1">
                    <a:lumMod val="75000"/>
                    <a:lumOff val="25000"/>
                  </a:schemeClr>
                </a:solidFill>
                <a:effectLst/>
                <a:ea typeface="Calibri" panose="020F0502020204030204" pitchFamily="34" charset="0"/>
              </a:rPr>
              <a:t>Milk and water are the go-to drinks for 1-5 year </a:t>
            </a:r>
            <a:r>
              <a:rPr lang="en-US" sz="2000" err="1">
                <a:solidFill>
                  <a:schemeClr val="tx1">
                    <a:lumMod val="75000"/>
                    <a:lumOff val="25000"/>
                  </a:schemeClr>
                </a:solidFill>
                <a:effectLst/>
                <a:ea typeface="Calibri" panose="020F0502020204030204" pitchFamily="34" charset="0"/>
              </a:rPr>
              <a:t>olds</a:t>
            </a:r>
            <a:r>
              <a:rPr lang="en-US" sz="2000">
                <a:solidFill>
                  <a:schemeClr val="tx1">
                    <a:lumMod val="75000"/>
                    <a:lumOff val="25000"/>
                  </a:schemeClr>
                </a:solidFill>
                <a:effectLst/>
                <a:ea typeface="Calibri" panose="020F0502020204030204" pitchFamily="34" charset="0"/>
              </a:rPr>
              <a:t>. Milk for nutrition and water for hydration.</a:t>
            </a:r>
            <a:endParaRPr lang="en-US" sz="2000">
              <a:solidFill>
                <a:schemeClr val="tx1">
                  <a:lumMod val="75000"/>
                  <a:lumOff val="25000"/>
                </a:schemeClr>
              </a:solidFill>
              <a:ea typeface="Calibri" panose="020F0502020204030204" pitchFamily="34" charset="0"/>
            </a:endParaRPr>
          </a:p>
          <a:p>
            <a:endParaRPr lang="en-US" sz="1800">
              <a:solidFill>
                <a:schemeClr val="tx1">
                  <a:lumMod val="75000"/>
                  <a:lumOff val="25000"/>
                </a:schemeClr>
              </a:solidFill>
            </a:endParaRPr>
          </a:p>
        </p:txBody>
      </p:sp>
      <p:sp>
        <p:nvSpPr>
          <p:cNvPr id="15" name="Content Placeholder 2">
            <a:extLst>
              <a:ext uri="{FF2B5EF4-FFF2-40B4-BE49-F238E27FC236}">
                <a16:creationId xmlns:a16="http://schemas.microsoft.com/office/drawing/2014/main" id="{F163429C-872C-481E-B464-F31267574278}"/>
              </a:ext>
            </a:extLst>
          </p:cNvPr>
          <p:cNvSpPr txBox="1">
            <a:spLocks/>
          </p:cNvSpPr>
          <p:nvPr/>
        </p:nvSpPr>
        <p:spPr>
          <a:xfrm>
            <a:off x="2206054" y="1451073"/>
            <a:ext cx="7779892" cy="88815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800">
                <a:solidFill>
                  <a:schemeClr val="bg1"/>
                </a:solidFill>
                <a:ea typeface="Calibri" panose="020F0502020204030204" pitchFamily="34" charset="0"/>
              </a:rPr>
              <a:t>Dairy every day is a healthy way to support growth and development</a:t>
            </a:r>
          </a:p>
        </p:txBody>
      </p:sp>
      <p:sp>
        <p:nvSpPr>
          <p:cNvPr id="9" name="Content Placeholder 2">
            <a:extLst>
              <a:ext uri="{FF2B5EF4-FFF2-40B4-BE49-F238E27FC236}">
                <a16:creationId xmlns:a16="http://schemas.microsoft.com/office/drawing/2014/main" id="{0D7BB034-738B-4EAC-9E15-E50BBE8A7CB9}"/>
              </a:ext>
            </a:extLst>
          </p:cNvPr>
          <p:cNvSpPr txBox="1">
            <a:spLocks/>
          </p:cNvSpPr>
          <p:nvPr/>
        </p:nvSpPr>
        <p:spPr>
          <a:xfrm>
            <a:off x="6167389" y="4020922"/>
            <a:ext cx="2244061" cy="1792725"/>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a:solidFill>
                  <a:schemeClr val="tx1">
                    <a:lumMod val="75000"/>
                    <a:lumOff val="25000"/>
                  </a:schemeClr>
                </a:solidFill>
                <a:effectLst/>
                <a:ea typeface="Calibri" panose="020F0502020204030204" pitchFamily="34" charset="0"/>
              </a:rPr>
              <a:t>Milk at meals provides a safety net for picky eaters.</a:t>
            </a:r>
            <a:endParaRPr lang="en-US" sz="2000">
              <a:solidFill>
                <a:schemeClr val="tx1">
                  <a:lumMod val="75000"/>
                  <a:lumOff val="25000"/>
                </a:schemeClr>
              </a:solidFill>
            </a:endParaRPr>
          </a:p>
        </p:txBody>
      </p:sp>
      <p:sp>
        <p:nvSpPr>
          <p:cNvPr id="2" name="Content Placeholder 2">
            <a:extLst>
              <a:ext uri="{FF2B5EF4-FFF2-40B4-BE49-F238E27FC236}">
                <a16:creationId xmlns:a16="http://schemas.microsoft.com/office/drawing/2014/main" id="{046C455A-8E5F-D26A-0B7A-36ACEC8F54FC}"/>
              </a:ext>
            </a:extLst>
          </p:cNvPr>
          <p:cNvSpPr txBox="1">
            <a:spLocks/>
          </p:cNvSpPr>
          <p:nvPr/>
        </p:nvSpPr>
        <p:spPr>
          <a:xfrm>
            <a:off x="685501" y="4020922"/>
            <a:ext cx="2518455" cy="1792725"/>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C4C4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C4C4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C4C4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a:solidFill>
                  <a:schemeClr val="tx1">
                    <a:lumMod val="75000"/>
                    <a:lumOff val="25000"/>
                  </a:schemeClr>
                </a:solidFill>
                <a:ea typeface="Calibri" panose="020F0502020204030204" pitchFamily="34" charset="0"/>
              </a:rPr>
              <a:t>Dairy foods have </a:t>
            </a:r>
            <a:br>
              <a:rPr lang="en-US" sz="2000">
                <a:solidFill>
                  <a:schemeClr val="tx1">
                    <a:lumMod val="75000"/>
                    <a:lumOff val="25000"/>
                  </a:schemeClr>
                </a:solidFill>
                <a:ea typeface="Calibri" panose="020F0502020204030204" pitchFamily="34" charset="0"/>
              </a:rPr>
            </a:br>
            <a:r>
              <a:rPr lang="en-US" sz="2000">
                <a:solidFill>
                  <a:schemeClr val="tx1">
                    <a:lumMod val="75000"/>
                    <a:lumOff val="25000"/>
                  </a:schemeClr>
                </a:solidFill>
                <a:ea typeface="Calibri" panose="020F0502020204030204" pitchFamily="34" charset="0"/>
              </a:rPr>
              <a:t>key nutrients </a:t>
            </a:r>
            <a:br>
              <a:rPr lang="en-US" sz="2000">
                <a:solidFill>
                  <a:schemeClr val="tx1">
                    <a:lumMod val="75000"/>
                    <a:lumOff val="25000"/>
                  </a:schemeClr>
                </a:solidFill>
                <a:ea typeface="Calibri" panose="020F0502020204030204" pitchFamily="34" charset="0"/>
              </a:rPr>
            </a:br>
            <a:r>
              <a:rPr lang="en-US" sz="2000">
                <a:solidFill>
                  <a:schemeClr val="tx1">
                    <a:lumMod val="75000"/>
                    <a:lumOff val="25000"/>
                  </a:schemeClr>
                </a:solidFill>
                <a:ea typeface="Calibri" panose="020F0502020204030204" pitchFamily="34" charset="0"/>
              </a:rPr>
              <a:t>that fuel growth </a:t>
            </a:r>
            <a:br>
              <a:rPr lang="en-US" sz="2000">
                <a:solidFill>
                  <a:schemeClr val="tx1">
                    <a:lumMod val="75000"/>
                    <a:lumOff val="25000"/>
                  </a:schemeClr>
                </a:solidFill>
                <a:ea typeface="Calibri" panose="020F0502020204030204" pitchFamily="34" charset="0"/>
              </a:rPr>
            </a:br>
            <a:r>
              <a:rPr lang="en-US" sz="2000">
                <a:solidFill>
                  <a:schemeClr val="tx1">
                    <a:lumMod val="75000"/>
                    <a:lumOff val="25000"/>
                  </a:schemeClr>
                </a:solidFill>
                <a:ea typeface="Calibri" panose="020F0502020204030204" pitchFamily="34" charset="0"/>
              </a:rPr>
              <a:t>and development</a:t>
            </a:r>
            <a:r>
              <a:rPr lang="en-US" sz="2000">
                <a:solidFill>
                  <a:schemeClr val="tx1">
                    <a:lumMod val="75000"/>
                    <a:lumOff val="25000"/>
                  </a:schemeClr>
                </a:solidFill>
                <a:effectLst/>
                <a:ea typeface="Calibri" panose="020F0502020204030204" pitchFamily="34" charset="0"/>
              </a:rPr>
              <a:t>.</a:t>
            </a:r>
            <a:endParaRPr lang="en-US" sz="2000">
              <a:solidFill>
                <a:schemeClr val="tx1">
                  <a:lumMod val="75000"/>
                  <a:lumOff val="25000"/>
                </a:schemeClr>
              </a:solidFill>
              <a:ea typeface="Calibri" panose="020F0502020204030204" pitchFamily="34" charset="0"/>
            </a:endParaRPr>
          </a:p>
          <a:p>
            <a:endParaRPr lang="en-US" sz="1200">
              <a:solidFill>
                <a:schemeClr val="tx1">
                  <a:lumMod val="75000"/>
                  <a:lumOff val="25000"/>
                </a:schemeClr>
              </a:solidFill>
            </a:endParaRPr>
          </a:p>
        </p:txBody>
      </p:sp>
      <p:grpSp>
        <p:nvGrpSpPr>
          <p:cNvPr id="12" name="Group 11">
            <a:extLst>
              <a:ext uri="{FF2B5EF4-FFF2-40B4-BE49-F238E27FC236}">
                <a16:creationId xmlns:a16="http://schemas.microsoft.com/office/drawing/2014/main" id="{EBC49DBF-CEF0-A783-0133-AC3FB7240A17}"/>
              </a:ext>
            </a:extLst>
          </p:cNvPr>
          <p:cNvGrpSpPr/>
          <p:nvPr/>
        </p:nvGrpSpPr>
        <p:grpSpPr>
          <a:xfrm>
            <a:off x="2979824" y="4081535"/>
            <a:ext cx="5620343" cy="1370866"/>
            <a:chOff x="3101009" y="3545685"/>
            <a:chExt cx="5620343" cy="1921565"/>
          </a:xfrm>
        </p:grpSpPr>
        <p:grpSp>
          <p:nvGrpSpPr>
            <p:cNvPr id="11" name="Group 10">
              <a:extLst>
                <a:ext uri="{FF2B5EF4-FFF2-40B4-BE49-F238E27FC236}">
                  <a16:creationId xmlns:a16="http://schemas.microsoft.com/office/drawing/2014/main" id="{67977BCE-B293-3D03-C687-C81EE85626E4}"/>
                </a:ext>
              </a:extLst>
            </p:cNvPr>
            <p:cNvGrpSpPr/>
            <p:nvPr/>
          </p:nvGrpSpPr>
          <p:grpSpPr>
            <a:xfrm>
              <a:off x="3101009" y="3545685"/>
              <a:ext cx="2796208" cy="1921565"/>
              <a:chOff x="3101009" y="3545685"/>
              <a:chExt cx="2796208" cy="1921565"/>
            </a:xfrm>
          </p:grpSpPr>
          <p:cxnSp>
            <p:nvCxnSpPr>
              <p:cNvPr id="19" name="Straight Connector 18">
                <a:extLst>
                  <a:ext uri="{FF2B5EF4-FFF2-40B4-BE49-F238E27FC236}">
                    <a16:creationId xmlns:a16="http://schemas.microsoft.com/office/drawing/2014/main" id="{FDE6FBE0-92D6-F9E8-E1F5-FD7B9BF17F2D}"/>
                  </a:ext>
                </a:extLst>
              </p:cNvPr>
              <p:cNvCxnSpPr>
                <a:cxnSpLocks/>
              </p:cNvCxnSpPr>
              <p:nvPr/>
            </p:nvCxnSpPr>
            <p:spPr>
              <a:xfrm>
                <a:off x="5897217" y="3545685"/>
                <a:ext cx="0" cy="1921565"/>
              </a:xfrm>
              <a:prstGeom prst="line">
                <a:avLst/>
              </a:prstGeom>
              <a:ln w="952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D8CE1B-72A6-C6CC-1A19-8F45FD2F41CB}"/>
                  </a:ext>
                </a:extLst>
              </p:cNvPr>
              <p:cNvCxnSpPr>
                <a:cxnSpLocks/>
              </p:cNvCxnSpPr>
              <p:nvPr/>
            </p:nvCxnSpPr>
            <p:spPr>
              <a:xfrm>
                <a:off x="3101009" y="3545685"/>
                <a:ext cx="0" cy="1921565"/>
              </a:xfrm>
              <a:prstGeom prst="line">
                <a:avLst/>
              </a:prstGeom>
              <a:ln w="952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EECC301-7771-0A37-8CEC-AC6AE3DCF664}"/>
                </a:ext>
              </a:extLst>
            </p:cNvPr>
            <p:cNvCxnSpPr>
              <a:cxnSpLocks/>
            </p:cNvCxnSpPr>
            <p:nvPr/>
          </p:nvCxnSpPr>
          <p:spPr>
            <a:xfrm>
              <a:off x="8721352" y="3545685"/>
              <a:ext cx="0" cy="1921565"/>
            </a:xfrm>
            <a:prstGeom prst="line">
              <a:avLst/>
            </a:prstGeom>
            <a:ln w="952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grpSp>
      <p:sp>
        <p:nvSpPr>
          <p:cNvPr id="34" name="Slide Number Placeholder 1">
            <a:extLst>
              <a:ext uri="{FF2B5EF4-FFF2-40B4-BE49-F238E27FC236}">
                <a16:creationId xmlns:a16="http://schemas.microsoft.com/office/drawing/2014/main" id="{223BE4A5-0F82-CFA7-9D86-5D5181E5AA92}"/>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22</a:t>
            </a:fld>
            <a:endParaRPr lang="en-US" noProof="0"/>
          </a:p>
        </p:txBody>
      </p:sp>
      <p:pic>
        <p:nvPicPr>
          <p:cNvPr id="16" name="Graphic 15">
            <a:extLst>
              <a:ext uri="{FF2B5EF4-FFF2-40B4-BE49-F238E27FC236}">
                <a16:creationId xmlns:a16="http://schemas.microsoft.com/office/drawing/2014/main" id="{B3443D89-577D-9F89-0B67-BC90FAE87E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543" y="3020814"/>
            <a:ext cx="868739" cy="868739"/>
          </a:xfrm>
          <a:prstGeom prst="rect">
            <a:avLst/>
          </a:prstGeom>
        </p:spPr>
      </p:pic>
      <p:pic>
        <p:nvPicPr>
          <p:cNvPr id="21" name="Graphic 20">
            <a:extLst>
              <a:ext uri="{FF2B5EF4-FFF2-40B4-BE49-F238E27FC236}">
                <a16:creationId xmlns:a16="http://schemas.microsoft.com/office/drawing/2014/main" id="{22E2013C-1FB1-102E-CDD7-59E4DB7813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19849" y="2986601"/>
            <a:ext cx="908715" cy="908715"/>
          </a:xfrm>
          <a:prstGeom prst="rect">
            <a:avLst/>
          </a:prstGeom>
        </p:spPr>
      </p:pic>
      <p:pic>
        <p:nvPicPr>
          <p:cNvPr id="22" name="Graphic 21">
            <a:extLst>
              <a:ext uri="{FF2B5EF4-FFF2-40B4-BE49-F238E27FC236}">
                <a16:creationId xmlns:a16="http://schemas.microsoft.com/office/drawing/2014/main" id="{4A7856FC-6EF6-2812-E69E-3D215C4E1B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22859" y="2976400"/>
            <a:ext cx="917650" cy="917650"/>
          </a:xfrm>
          <a:prstGeom prst="rect">
            <a:avLst/>
          </a:prstGeom>
        </p:spPr>
      </p:pic>
      <p:pic>
        <p:nvPicPr>
          <p:cNvPr id="24" name="Graphic 23">
            <a:extLst>
              <a:ext uri="{FF2B5EF4-FFF2-40B4-BE49-F238E27FC236}">
                <a16:creationId xmlns:a16="http://schemas.microsoft.com/office/drawing/2014/main" id="{9A3FE788-404D-16F9-BB8B-8E1A6921E3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9352660" y="2520568"/>
            <a:ext cx="1327564" cy="1327564"/>
          </a:xfrm>
          <a:prstGeom prst="rect">
            <a:avLst/>
          </a:prstGeom>
        </p:spPr>
      </p:pic>
      <p:pic>
        <p:nvPicPr>
          <p:cNvPr id="26" name="Graphic 25">
            <a:extLst>
              <a:ext uri="{FF2B5EF4-FFF2-40B4-BE49-F238E27FC236}">
                <a16:creationId xmlns:a16="http://schemas.microsoft.com/office/drawing/2014/main" id="{3B5B9B36-3254-4354-084C-4E3F7EDCCB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61394" y="1272852"/>
            <a:ext cx="1069776" cy="1069776"/>
          </a:xfrm>
          <a:prstGeom prst="rect">
            <a:avLst/>
          </a:prstGeom>
        </p:spPr>
      </p:pic>
    </p:spTree>
    <p:extLst>
      <p:ext uri="{BB962C8B-B14F-4D97-AF65-F5344CB8AC3E}">
        <p14:creationId xmlns:p14="http://schemas.microsoft.com/office/powerpoint/2010/main" val="146330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BFB4AEF-1372-52A7-9968-AFF13B0FD701}"/>
              </a:ext>
            </a:extLst>
          </p:cNvPr>
          <p:cNvSpPr/>
          <p:nvPr/>
        </p:nvSpPr>
        <p:spPr>
          <a:xfrm>
            <a:off x="266701" y="2561566"/>
            <a:ext cx="6154648" cy="405677"/>
          </a:xfrm>
          <a:prstGeom prst="roundRect">
            <a:avLst>
              <a:gd name="adj" fmla="val 50000"/>
            </a:avLst>
          </a:prstGeom>
          <a:solidFill>
            <a:srgbClr val="80C3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2" name="Rectangle 11">
            <a:extLst>
              <a:ext uri="{FF2B5EF4-FFF2-40B4-BE49-F238E27FC236}">
                <a16:creationId xmlns:a16="http://schemas.microsoft.com/office/drawing/2014/main" id="{30B099E9-E57E-BB1E-5804-040B4740D651}"/>
              </a:ext>
            </a:extLst>
          </p:cNvPr>
          <p:cNvSpPr/>
          <p:nvPr/>
        </p:nvSpPr>
        <p:spPr>
          <a:xfrm>
            <a:off x="0" y="0"/>
            <a:ext cx="12192000" cy="2425700"/>
          </a:xfrm>
          <a:prstGeom prst="rect">
            <a:avLst/>
          </a:prstGeom>
          <a:solidFill>
            <a:srgbClr val="046C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 name="Content Placeholder 2">
            <a:extLst>
              <a:ext uri="{FF2B5EF4-FFF2-40B4-BE49-F238E27FC236}">
                <a16:creationId xmlns:a16="http://schemas.microsoft.com/office/drawing/2014/main" id="{81B4C7CA-1CD5-48E0-8789-43D3F4762114}"/>
              </a:ext>
            </a:extLst>
          </p:cNvPr>
          <p:cNvSpPr>
            <a:spLocks noGrp="1"/>
          </p:cNvSpPr>
          <p:nvPr>
            <p:ph idx="1"/>
          </p:nvPr>
        </p:nvSpPr>
        <p:spPr>
          <a:xfrm>
            <a:off x="1408066" y="3204375"/>
            <a:ext cx="2743200" cy="477055"/>
          </a:xfrm>
        </p:spPr>
        <p:txBody>
          <a:bodyPr numCol="1" spcCol="365760" anchor="ctr" anchorCtr="0">
            <a:noAutofit/>
          </a:bodyPr>
          <a:lstStyle/>
          <a:p>
            <a:pPr marL="11113">
              <a:spcBef>
                <a:spcPts val="1800"/>
              </a:spcBef>
            </a:pPr>
            <a:r>
              <a:rPr lang="en-US" sz="1200" b="1">
                <a:solidFill>
                  <a:schemeClr val="accent1"/>
                </a:solidFill>
                <a:latin typeface="Arial"/>
                <a:cs typeface="Arial"/>
                <a:hlinkClick r:id="rId3">
                  <a:extLst>
                    <a:ext uri="{A12FA001-AC4F-418D-AE19-62706E023703}">
                      <ahyp:hlinkClr xmlns:ahyp="http://schemas.microsoft.com/office/drawing/2018/hyperlinkcolor" val="tx"/>
                    </a:ext>
                  </a:extLst>
                </a:hlinkClick>
              </a:rPr>
              <a:t>Prenatal Nutrition: Dairy’s Building Blocks for Baby’s Brain Development</a:t>
            </a:r>
          </a:p>
        </p:txBody>
      </p:sp>
      <p:sp>
        <p:nvSpPr>
          <p:cNvPr id="2" name="Title 1">
            <a:extLst>
              <a:ext uri="{FF2B5EF4-FFF2-40B4-BE49-F238E27FC236}">
                <a16:creationId xmlns:a16="http://schemas.microsoft.com/office/drawing/2014/main" id="{DDE3F3AB-51A1-45C8-9B0C-928992704B4F}"/>
              </a:ext>
            </a:extLst>
          </p:cNvPr>
          <p:cNvSpPr>
            <a:spLocks noGrp="1"/>
          </p:cNvSpPr>
          <p:nvPr>
            <p:ph type="title"/>
          </p:nvPr>
        </p:nvSpPr>
        <p:spPr>
          <a:xfrm>
            <a:off x="501650" y="2668878"/>
            <a:ext cx="6032713" cy="315652"/>
          </a:xfrm>
        </p:spPr>
        <p:txBody>
          <a:bodyPr anchor="t">
            <a:noAutofit/>
          </a:bodyPr>
          <a:lstStyle/>
          <a:p>
            <a:r>
              <a:rPr lang="en-US" sz="2000">
                <a:solidFill>
                  <a:schemeClr val="bg1"/>
                </a:solidFill>
              </a:rPr>
              <a:t>Free CEU Webinars Through CDR ⎹   </a:t>
            </a:r>
            <a:r>
              <a:rPr lang="en-US" sz="2000" b="0">
                <a:solidFill>
                  <a:schemeClr val="bg1"/>
                </a:solidFill>
              </a:rPr>
              <a:t>USDairy.com</a:t>
            </a:r>
          </a:p>
        </p:txBody>
      </p:sp>
      <p:pic>
        <p:nvPicPr>
          <p:cNvPr id="4" name="Picture 3">
            <a:extLst>
              <a:ext uri="{FF2B5EF4-FFF2-40B4-BE49-F238E27FC236}">
                <a16:creationId xmlns:a16="http://schemas.microsoft.com/office/drawing/2014/main" id="{6CBE3EA1-C581-401E-86DB-7B3F5278D0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975" y="502632"/>
            <a:ext cx="6652783" cy="185844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TextBox 9">
            <a:extLst>
              <a:ext uri="{FF2B5EF4-FFF2-40B4-BE49-F238E27FC236}">
                <a16:creationId xmlns:a16="http://schemas.microsoft.com/office/drawing/2014/main" id="{CED369DD-AE2B-436C-8D62-91F83220BF7B}"/>
              </a:ext>
            </a:extLst>
          </p:cNvPr>
          <p:cNvSpPr txBox="1"/>
          <p:nvPr/>
        </p:nvSpPr>
        <p:spPr>
          <a:xfrm>
            <a:off x="1145527" y="6024069"/>
            <a:ext cx="4507831" cy="307777"/>
          </a:xfrm>
          <a:prstGeom prst="rect">
            <a:avLst/>
          </a:prstGeom>
          <a:noFill/>
        </p:spPr>
        <p:txBody>
          <a:bodyPr wrap="square" lIns="0" tIns="45720" rIns="0" bIns="45720" rtlCol="0" anchor="t">
            <a:spAutoFit/>
          </a:bodyPr>
          <a:lstStyle/>
          <a:p>
            <a:pPr>
              <a:spcBef>
                <a:spcPts val="600"/>
              </a:spcBef>
            </a:pPr>
            <a:r>
              <a:rPr lang="en-US" sz="1400">
                <a:solidFill>
                  <a:schemeClr val="tx1">
                    <a:lumMod val="75000"/>
                    <a:lumOff val="25000"/>
                  </a:schemeClr>
                </a:solidFill>
              </a:rPr>
              <a:t>= Elective CME credits offered through AAFP</a:t>
            </a:r>
          </a:p>
        </p:txBody>
      </p:sp>
      <p:sp>
        <p:nvSpPr>
          <p:cNvPr id="17" name="Oval 16">
            <a:extLst>
              <a:ext uri="{FF2B5EF4-FFF2-40B4-BE49-F238E27FC236}">
                <a16:creationId xmlns:a16="http://schemas.microsoft.com/office/drawing/2014/main" id="{976EAF82-43A9-8CF6-7379-8F29098F02E4}"/>
              </a:ext>
            </a:extLst>
          </p:cNvPr>
          <p:cNvSpPr/>
          <p:nvPr/>
        </p:nvSpPr>
        <p:spPr>
          <a:xfrm>
            <a:off x="863435" y="6058895"/>
            <a:ext cx="282092" cy="282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00"/>
              </a:spcBef>
            </a:pPr>
            <a:r>
              <a:rPr lang="en-US" sz="2400" b="1">
                <a:solidFill>
                  <a:schemeClr val="tx1"/>
                </a:solidFill>
              </a:rPr>
              <a:t>*</a:t>
            </a:r>
          </a:p>
        </p:txBody>
      </p:sp>
      <p:sp>
        <p:nvSpPr>
          <p:cNvPr id="20" name="Slide Number Placeholder 1">
            <a:extLst>
              <a:ext uri="{FF2B5EF4-FFF2-40B4-BE49-F238E27FC236}">
                <a16:creationId xmlns:a16="http://schemas.microsoft.com/office/drawing/2014/main" id="{57CB8BF3-3E8B-50A9-F855-65762EFB8125}"/>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23</a:t>
            </a:fld>
            <a:r>
              <a:rPr lang="en-US" noProof="0"/>
              <a:t>*</a:t>
            </a:r>
          </a:p>
        </p:txBody>
      </p:sp>
      <p:sp>
        <p:nvSpPr>
          <p:cNvPr id="21" name="Rectangle 20">
            <a:extLst>
              <a:ext uri="{FF2B5EF4-FFF2-40B4-BE49-F238E27FC236}">
                <a16:creationId xmlns:a16="http://schemas.microsoft.com/office/drawing/2014/main" id="{9273C40F-B260-862B-C29B-F15DDA46AB04}"/>
              </a:ext>
            </a:extLst>
          </p:cNvPr>
          <p:cNvSpPr/>
          <p:nvPr/>
        </p:nvSpPr>
        <p:spPr>
          <a:xfrm>
            <a:off x="0" y="6772060"/>
            <a:ext cx="12192000" cy="85940"/>
          </a:xfrm>
          <a:prstGeom prst="rect">
            <a:avLst/>
          </a:prstGeom>
          <a:solidFill>
            <a:srgbClr val="046C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
        <p:nvSpPr>
          <p:cNvPr id="6" name="Content Placeholder 2">
            <a:extLst>
              <a:ext uri="{FF2B5EF4-FFF2-40B4-BE49-F238E27FC236}">
                <a16:creationId xmlns:a16="http://schemas.microsoft.com/office/drawing/2014/main" id="{49535EA3-868B-591F-5036-81BD852FE826}"/>
              </a:ext>
            </a:extLst>
          </p:cNvPr>
          <p:cNvSpPr txBox="1">
            <a:spLocks/>
          </p:cNvSpPr>
          <p:nvPr/>
        </p:nvSpPr>
        <p:spPr>
          <a:xfrm>
            <a:off x="1408066" y="3908287"/>
            <a:ext cx="2743200" cy="477055"/>
          </a:xfrm>
          <a:prstGeom prst="rect">
            <a:avLst/>
          </a:prstGeom>
        </p:spPr>
        <p:txBody>
          <a:bodyPr vert="horz" lIns="0" tIns="0" rIns="0" bIns="0" numCol="1" spcCol="365760" rtlCol="0" anchor="ctr" anchorCtr="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pPr>
            <a:r>
              <a:rPr lang="en-US" sz="1200" b="1">
                <a:solidFill>
                  <a:schemeClr val="accent1"/>
                </a:solidFill>
                <a:cs typeface="Arial"/>
                <a:hlinkClick r:id="rId5">
                  <a:extLst>
                    <a:ext uri="{A12FA001-AC4F-418D-AE19-62706E023703}">
                      <ahyp:hlinkClr xmlns:ahyp="http://schemas.microsoft.com/office/drawing/2018/hyperlinkcolor" val="tx"/>
                    </a:ext>
                  </a:extLst>
                </a:hlinkClick>
              </a:rPr>
              <a:t>Confidently Nourishing Children: </a:t>
            </a:r>
            <a:br>
              <a:rPr lang="en-US" sz="1200" b="1">
                <a:solidFill>
                  <a:schemeClr val="accent1"/>
                </a:solidFill>
                <a:cs typeface="Arial"/>
                <a:hlinkClick r:id="rId5">
                  <a:extLst>
                    <a:ext uri="{A12FA001-AC4F-418D-AE19-62706E023703}">
                      <ahyp:hlinkClr xmlns:ahyp="http://schemas.microsoft.com/office/drawing/2018/hyperlinkcolor" val="tx"/>
                    </a:ext>
                  </a:extLst>
                </a:hlinkClick>
              </a:rPr>
            </a:br>
            <a:r>
              <a:rPr lang="en-US" sz="1200" b="1">
                <a:solidFill>
                  <a:schemeClr val="accent1"/>
                </a:solidFill>
                <a:cs typeface="Arial"/>
                <a:hlinkClick r:id="rId5">
                  <a:extLst>
                    <a:ext uri="{A12FA001-AC4F-418D-AE19-62706E023703}">
                      <ahyp:hlinkClr xmlns:ahyp="http://schemas.microsoft.com/office/drawing/2018/hyperlinkcolor" val="tx"/>
                    </a:ext>
                  </a:extLst>
                </a:hlinkClick>
              </a:rPr>
              <a:t>What’s the Deal With Dairy?</a:t>
            </a:r>
            <a:endParaRPr lang="en-US" sz="1200" b="1">
              <a:solidFill>
                <a:schemeClr val="accent1"/>
              </a:solidFill>
              <a:cs typeface="Arial"/>
            </a:endParaRPr>
          </a:p>
        </p:txBody>
      </p:sp>
      <p:sp>
        <p:nvSpPr>
          <p:cNvPr id="8" name="Content Placeholder 2">
            <a:extLst>
              <a:ext uri="{FF2B5EF4-FFF2-40B4-BE49-F238E27FC236}">
                <a16:creationId xmlns:a16="http://schemas.microsoft.com/office/drawing/2014/main" id="{83BBD887-29FB-4D58-0B4B-45ACD377C06A}"/>
              </a:ext>
            </a:extLst>
          </p:cNvPr>
          <p:cNvSpPr txBox="1">
            <a:spLocks/>
          </p:cNvSpPr>
          <p:nvPr/>
        </p:nvSpPr>
        <p:spPr>
          <a:xfrm>
            <a:off x="1408066" y="4612199"/>
            <a:ext cx="3017520" cy="477055"/>
          </a:xfrm>
          <a:prstGeom prst="rect">
            <a:avLst/>
          </a:prstGeom>
        </p:spPr>
        <p:txBody>
          <a:bodyPr vert="horz" lIns="0" tIns="0" rIns="0" bIns="0" numCol="1" spcCol="365760" rtlCol="0" anchor="ctr" anchorCtr="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pPr>
            <a:r>
              <a:rPr lang="en-US" sz="1200" b="1">
                <a:solidFill>
                  <a:schemeClr val="accent1"/>
                </a:solidFill>
                <a:cs typeface="Arial"/>
                <a:hlinkClick r:id="rId6">
                  <a:extLst>
                    <a:ext uri="{A12FA001-AC4F-418D-AE19-62706E023703}">
                      <ahyp:hlinkClr xmlns:ahyp="http://schemas.microsoft.com/office/drawing/2018/hyperlinkcolor" val="tx"/>
                    </a:ext>
                  </a:extLst>
                </a:hlinkClick>
              </a:rPr>
              <a:t>Dairy Nutrition and Bone Health</a:t>
            </a:r>
            <a:endParaRPr lang="en-US" sz="1200" b="1">
              <a:solidFill>
                <a:schemeClr val="accent1"/>
              </a:solidFill>
              <a:cs typeface="Arial"/>
            </a:endParaRPr>
          </a:p>
        </p:txBody>
      </p:sp>
      <p:sp>
        <p:nvSpPr>
          <p:cNvPr id="11" name="Content Placeholder 2">
            <a:extLst>
              <a:ext uri="{FF2B5EF4-FFF2-40B4-BE49-F238E27FC236}">
                <a16:creationId xmlns:a16="http://schemas.microsoft.com/office/drawing/2014/main" id="{7873A232-F088-B0C5-76EB-ACB48B5C2764}"/>
              </a:ext>
            </a:extLst>
          </p:cNvPr>
          <p:cNvSpPr txBox="1">
            <a:spLocks/>
          </p:cNvSpPr>
          <p:nvPr/>
        </p:nvSpPr>
        <p:spPr>
          <a:xfrm>
            <a:off x="1408066" y="5316112"/>
            <a:ext cx="2743200" cy="477055"/>
          </a:xfrm>
          <a:prstGeom prst="rect">
            <a:avLst/>
          </a:prstGeom>
        </p:spPr>
        <p:txBody>
          <a:bodyPr vert="horz" lIns="0" tIns="0" rIns="0" bIns="0" numCol="1" spcCol="365760" rtlCol="0" anchor="ctr" anchorCtr="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pPr>
            <a:r>
              <a:rPr lang="en-US" sz="1200" b="1">
                <a:solidFill>
                  <a:schemeClr val="accent1"/>
                </a:solidFill>
                <a:cs typeface="Arial"/>
                <a:hlinkClick r:id="rId7">
                  <a:extLst>
                    <a:ext uri="{A12FA001-AC4F-418D-AE19-62706E023703}">
                      <ahyp:hlinkClr xmlns:ahyp="http://schemas.microsoft.com/office/drawing/2018/hyperlinkcolor" val="tx"/>
                    </a:ext>
                  </a:extLst>
                </a:hlinkClick>
              </a:rPr>
              <a:t>The Ethics of Hunger. </a:t>
            </a:r>
            <a:br>
              <a:rPr lang="en-US" sz="1200" b="1">
                <a:solidFill>
                  <a:schemeClr val="accent1"/>
                </a:solidFill>
                <a:cs typeface="Arial"/>
                <a:hlinkClick r:id="rId7">
                  <a:extLst>
                    <a:ext uri="{A12FA001-AC4F-418D-AE19-62706E023703}">
                      <ahyp:hlinkClr xmlns:ahyp="http://schemas.microsoft.com/office/drawing/2018/hyperlinkcolor" val="tx"/>
                    </a:ext>
                  </a:extLst>
                </a:hlinkClick>
              </a:rPr>
            </a:br>
            <a:r>
              <a:rPr lang="en-US" sz="1200" b="1">
                <a:solidFill>
                  <a:schemeClr val="accent1"/>
                </a:solidFill>
                <a:cs typeface="Arial"/>
                <a:hlinkClick r:id="rId7">
                  <a:extLst>
                    <a:ext uri="{A12FA001-AC4F-418D-AE19-62706E023703}">
                      <ahyp:hlinkClr xmlns:ahyp="http://schemas.microsoft.com/office/drawing/2018/hyperlinkcolor" val="tx"/>
                    </a:ext>
                  </a:extLst>
                </a:hlinkClick>
              </a:rPr>
              <a:t>Nourishing Communities in Need</a:t>
            </a:r>
            <a:endParaRPr lang="en-US" sz="1200" b="1">
              <a:solidFill>
                <a:schemeClr val="accent1"/>
              </a:solidFill>
              <a:cs typeface="Arial"/>
            </a:endParaRPr>
          </a:p>
        </p:txBody>
      </p:sp>
      <p:sp>
        <p:nvSpPr>
          <p:cNvPr id="14" name="Content Placeholder 2">
            <a:extLst>
              <a:ext uri="{FF2B5EF4-FFF2-40B4-BE49-F238E27FC236}">
                <a16:creationId xmlns:a16="http://schemas.microsoft.com/office/drawing/2014/main" id="{E3EB742C-77C5-3F4E-F7DE-8CD9519A3EC9}"/>
              </a:ext>
            </a:extLst>
          </p:cNvPr>
          <p:cNvSpPr txBox="1">
            <a:spLocks/>
          </p:cNvSpPr>
          <p:nvPr/>
        </p:nvSpPr>
        <p:spPr>
          <a:xfrm>
            <a:off x="5222019" y="3204375"/>
            <a:ext cx="2743200" cy="477055"/>
          </a:xfrm>
          <a:prstGeom prst="rect">
            <a:avLst/>
          </a:prstGeom>
        </p:spPr>
        <p:txBody>
          <a:bodyPr vert="horz" lIns="0" tIns="0" rIns="0" bIns="0" numCol="1" spcCol="365760" rtlCol="0" anchor="ctr" anchorCtr="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pPr>
            <a:r>
              <a:rPr lang="en-US" sz="1200" b="1">
                <a:solidFill>
                  <a:schemeClr val="accent1"/>
                </a:solidFill>
                <a:cs typeface="Arial"/>
                <a:hlinkClick r:id="rId3">
                  <a:extLst>
                    <a:ext uri="{A12FA001-AC4F-418D-AE19-62706E023703}">
                      <ahyp:hlinkClr xmlns:ahyp="http://schemas.microsoft.com/office/drawing/2018/hyperlinkcolor" val="tx"/>
                    </a:ext>
                  </a:extLst>
                </a:hlinkClick>
              </a:rPr>
              <a:t>Dairy DYK: </a:t>
            </a:r>
            <a:br>
              <a:rPr lang="en-US" sz="1200" b="1">
                <a:solidFill>
                  <a:schemeClr val="accent1"/>
                </a:solidFill>
                <a:cs typeface="Arial"/>
                <a:hlinkClick r:id="rId3">
                  <a:extLst>
                    <a:ext uri="{A12FA001-AC4F-418D-AE19-62706E023703}">
                      <ahyp:hlinkClr xmlns:ahyp="http://schemas.microsoft.com/office/drawing/2018/hyperlinkcolor" val="tx"/>
                    </a:ext>
                  </a:extLst>
                </a:hlinkClick>
              </a:rPr>
            </a:br>
            <a:r>
              <a:rPr lang="en-US" sz="1200" b="1">
                <a:solidFill>
                  <a:schemeClr val="accent1"/>
                </a:solidFill>
                <a:cs typeface="Arial"/>
                <a:hlinkClick r:id="rId3">
                  <a:extLst>
                    <a:ext uri="{A12FA001-AC4F-418D-AE19-62706E023703}">
                      <ahyp:hlinkClr xmlns:ahyp="http://schemas.microsoft.com/office/drawing/2018/hyperlinkcolor" val="tx"/>
                    </a:ext>
                  </a:extLst>
                </a:hlinkClick>
              </a:rPr>
              <a:t>Your Top Questions Answered</a:t>
            </a:r>
            <a:endParaRPr lang="en-US" sz="1200" b="1">
              <a:solidFill>
                <a:schemeClr val="accent1"/>
              </a:solidFill>
              <a:cs typeface="Arial"/>
            </a:endParaRPr>
          </a:p>
        </p:txBody>
      </p:sp>
      <p:sp>
        <p:nvSpPr>
          <p:cNvPr id="16" name="Content Placeholder 2">
            <a:extLst>
              <a:ext uri="{FF2B5EF4-FFF2-40B4-BE49-F238E27FC236}">
                <a16:creationId xmlns:a16="http://schemas.microsoft.com/office/drawing/2014/main" id="{5021F780-D703-F1A9-84ED-BE163003B255}"/>
              </a:ext>
            </a:extLst>
          </p:cNvPr>
          <p:cNvSpPr txBox="1">
            <a:spLocks/>
          </p:cNvSpPr>
          <p:nvPr/>
        </p:nvSpPr>
        <p:spPr>
          <a:xfrm>
            <a:off x="5222019" y="3908287"/>
            <a:ext cx="2743200" cy="477055"/>
          </a:xfrm>
          <a:prstGeom prst="rect">
            <a:avLst/>
          </a:prstGeom>
        </p:spPr>
        <p:txBody>
          <a:bodyPr vert="horz" lIns="0" tIns="0" rIns="0" bIns="0" numCol="1" spcCol="365760" rtlCol="0" anchor="ctr" anchorCtr="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pPr>
            <a:r>
              <a:rPr lang="en-US" sz="1200" b="1">
                <a:solidFill>
                  <a:schemeClr val="accent1"/>
                </a:solidFill>
                <a:cs typeface="Arial"/>
                <a:hlinkClick r:id="rId8">
                  <a:extLst>
                    <a:ext uri="{A12FA001-AC4F-418D-AE19-62706E023703}">
                      <ahyp:hlinkClr xmlns:ahyp="http://schemas.microsoft.com/office/drawing/2018/hyperlinkcolor" val="tx"/>
                    </a:ext>
                  </a:extLst>
                </a:hlinkClick>
              </a:rPr>
              <a:t>Taming The Flame—</a:t>
            </a:r>
            <a:br>
              <a:rPr lang="en-US" sz="1200" b="1">
                <a:solidFill>
                  <a:schemeClr val="accent1"/>
                </a:solidFill>
                <a:cs typeface="Arial"/>
                <a:hlinkClick r:id="rId8">
                  <a:extLst>
                    <a:ext uri="{A12FA001-AC4F-418D-AE19-62706E023703}">
                      <ahyp:hlinkClr xmlns:ahyp="http://schemas.microsoft.com/office/drawing/2018/hyperlinkcolor" val="tx"/>
                    </a:ext>
                  </a:extLst>
                </a:hlinkClick>
              </a:rPr>
            </a:br>
            <a:r>
              <a:rPr lang="en-US" sz="1200" b="1">
                <a:solidFill>
                  <a:schemeClr val="accent1"/>
                </a:solidFill>
                <a:cs typeface="Arial"/>
                <a:hlinkClick r:id="rId8">
                  <a:extLst>
                    <a:ext uri="{A12FA001-AC4F-418D-AE19-62706E023703}">
                      <ahyp:hlinkClr xmlns:ahyp="http://schemas.microsoft.com/office/drawing/2018/hyperlinkcolor" val="tx"/>
                    </a:ext>
                  </a:extLst>
                </a:hlinkClick>
              </a:rPr>
              <a:t>Dairy And Inflammation</a:t>
            </a:r>
            <a:endParaRPr lang="en-US" sz="1200" b="1">
              <a:solidFill>
                <a:schemeClr val="accent1"/>
              </a:solidFill>
              <a:cs typeface="Arial"/>
            </a:endParaRPr>
          </a:p>
        </p:txBody>
      </p:sp>
      <p:sp>
        <p:nvSpPr>
          <p:cNvPr id="19" name="Content Placeholder 2">
            <a:extLst>
              <a:ext uri="{FF2B5EF4-FFF2-40B4-BE49-F238E27FC236}">
                <a16:creationId xmlns:a16="http://schemas.microsoft.com/office/drawing/2014/main" id="{16AB1978-52BA-AF27-11B2-B4E4EF874902}"/>
              </a:ext>
            </a:extLst>
          </p:cNvPr>
          <p:cNvSpPr txBox="1">
            <a:spLocks/>
          </p:cNvSpPr>
          <p:nvPr/>
        </p:nvSpPr>
        <p:spPr>
          <a:xfrm>
            <a:off x="5222019" y="4612199"/>
            <a:ext cx="2743200" cy="477055"/>
          </a:xfrm>
          <a:prstGeom prst="rect">
            <a:avLst/>
          </a:prstGeom>
        </p:spPr>
        <p:txBody>
          <a:bodyPr vert="horz" lIns="0" tIns="0" rIns="0" bIns="0" numCol="1" spcCol="365760" rtlCol="0" anchor="ctr" anchorCtr="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pPr>
            <a:r>
              <a:rPr lang="en-US" sz="1200" b="1">
                <a:solidFill>
                  <a:schemeClr val="accent1"/>
                </a:solidFill>
                <a:cs typeface="Arial"/>
                <a:hlinkClick r:id="rId9">
                  <a:extLst>
                    <a:ext uri="{A12FA001-AC4F-418D-AE19-62706E023703}">
                      <ahyp:hlinkClr xmlns:ahyp="http://schemas.microsoft.com/office/drawing/2018/hyperlinkcolor" val="tx"/>
                    </a:ext>
                  </a:extLst>
                </a:hlinkClick>
              </a:rPr>
              <a:t>Get Cultured on Fermented </a:t>
            </a:r>
            <a:br>
              <a:rPr lang="en-US" sz="1200" b="1">
                <a:solidFill>
                  <a:schemeClr val="accent1"/>
                </a:solidFill>
                <a:cs typeface="Arial"/>
                <a:hlinkClick r:id="rId9">
                  <a:extLst>
                    <a:ext uri="{A12FA001-AC4F-418D-AE19-62706E023703}">
                      <ahyp:hlinkClr xmlns:ahyp="http://schemas.microsoft.com/office/drawing/2018/hyperlinkcolor" val="tx"/>
                    </a:ext>
                  </a:extLst>
                </a:hlinkClick>
              </a:rPr>
            </a:br>
            <a:r>
              <a:rPr lang="en-US" sz="1200" b="1">
                <a:solidFill>
                  <a:schemeClr val="accent1"/>
                </a:solidFill>
                <a:cs typeface="Arial"/>
                <a:hlinkClick r:id="rId9">
                  <a:extLst>
                    <a:ext uri="{A12FA001-AC4F-418D-AE19-62706E023703}">
                      <ahyp:hlinkClr xmlns:ahyp="http://schemas.microsoft.com/office/drawing/2018/hyperlinkcolor" val="tx"/>
                    </a:ext>
                  </a:extLst>
                </a:hlinkClick>
              </a:rPr>
              <a:t>Dairy Foods</a:t>
            </a:r>
            <a:endParaRPr lang="en-US" sz="1200" b="1">
              <a:solidFill>
                <a:schemeClr val="accent1"/>
              </a:solidFill>
              <a:cs typeface="Arial"/>
            </a:endParaRPr>
          </a:p>
        </p:txBody>
      </p:sp>
      <p:sp>
        <p:nvSpPr>
          <p:cNvPr id="30" name="Content Placeholder 2">
            <a:extLst>
              <a:ext uri="{FF2B5EF4-FFF2-40B4-BE49-F238E27FC236}">
                <a16:creationId xmlns:a16="http://schemas.microsoft.com/office/drawing/2014/main" id="{E7F3FC7F-328B-215C-7BCE-DE7ABEF18582}"/>
              </a:ext>
            </a:extLst>
          </p:cNvPr>
          <p:cNvSpPr txBox="1">
            <a:spLocks/>
          </p:cNvSpPr>
          <p:nvPr/>
        </p:nvSpPr>
        <p:spPr>
          <a:xfrm>
            <a:off x="8788179" y="3204375"/>
            <a:ext cx="2743200" cy="477055"/>
          </a:xfrm>
          <a:prstGeom prst="rect">
            <a:avLst/>
          </a:prstGeom>
        </p:spPr>
        <p:txBody>
          <a:bodyPr vert="horz" lIns="0" tIns="0" rIns="0" bIns="0" numCol="1" spcCol="365760" rtlCol="0" anchor="ctr" anchorCtr="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pPr>
            <a:r>
              <a:rPr lang="en-US" sz="1200" b="1">
                <a:solidFill>
                  <a:schemeClr val="accent1"/>
                </a:solidFill>
                <a:cs typeface="Arial"/>
                <a:hlinkClick r:id="rId10">
                  <a:extLst>
                    <a:ext uri="{A12FA001-AC4F-418D-AE19-62706E023703}">
                      <ahyp:hlinkClr xmlns:ahyp="http://schemas.microsoft.com/office/drawing/2018/hyperlinkcolor" val="tx"/>
                    </a:ext>
                  </a:extLst>
                </a:hlinkClick>
              </a:rPr>
              <a:t>The Dairy Matrix: </a:t>
            </a:r>
            <a:br>
              <a:rPr lang="en-US" sz="1200" b="1">
                <a:solidFill>
                  <a:schemeClr val="accent1"/>
                </a:solidFill>
                <a:cs typeface="Arial"/>
                <a:hlinkClick r:id="rId10">
                  <a:extLst>
                    <a:ext uri="{A12FA001-AC4F-418D-AE19-62706E023703}">
                      <ahyp:hlinkClr xmlns:ahyp="http://schemas.microsoft.com/office/drawing/2018/hyperlinkcolor" val="tx"/>
                    </a:ext>
                  </a:extLst>
                </a:hlinkClick>
              </a:rPr>
            </a:br>
            <a:r>
              <a:rPr lang="en-US" sz="1200" b="1">
                <a:solidFill>
                  <a:schemeClr val="accent1"/>
                </a:solidFill>
                <a:cs typeface="Arial"/>
                <a:hlinkClick r:id="rId10">
                  <a:extLst>
                    <a:ext uri="{A12FA001-AC4F-418D-AE19-62706E023703}">
                      <ahyp:hlinkClr xmlns:ahyp="http://schemas.microsoft.com/office/drawing/2018/hyperlinkcolor" val="tx"/>
                    </a:ext>
                  </a:extLst>
                </a:hlinkClick>
              </a:rPr>
              <a:t>More Than the Sum of Its Nutrients </a:t>
            </a:r>
            <a:endParaRPr lang="en-US" sz="1200" b="1">
              <a:solidFill>
                <a:schemeClr val="accent1"/>
              </a:solidFill>
              <a:cs typeface="Arial"/>
            </a:endParaRPr>
          </a:p>
        </p:txBody>
      </p:sp>
      <p:sp>
        <p:nvSpPr>
          <p:cNvPr id="31" name="Content Placeholder 2">
            <a:extLst>
              <a:ext uri="{FF2B5EF4-FFF2-40B4-BE49-F238E27FC236}">
                <a16:creationId xmlns:a16="http://schemas.microsoft.com/office/drawing/2014/main" id="{FBA5A000-2072-0D61-6DE3-6921A6465A6C}"/>
              </a:ext>
            </a:extLst>
          </p:cNvPr>
          <p:cNvSpPr txBox="1">
            <a:spLocks/>
          </p:cNvSpPr>
          <p:nvPr/>
        </p:nvSpPr>
        <p:spPr>
          <a:xfrm>
            <a:off x="8788179" y="3908287"/>
            <a:ext cx="2743200" cy="477055"/>
          </a:xfrm>
          <a:prstGeom prst="rect">
            <a:avLst/>
          </a:prstGeom>
        </p:spPr>
        <p:txBody>
          <a:bodyPr vert="horz" lIns="0" tIns="0" rIns="0" bIns="0" numCol="1" spcCol="365760" rtlCol="0" anchor="ctr" anchorCtr="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pPr>
            <a:r>
              <a:rPr lang="en-US" sz="1200" b="1">
                <a:solidFill>
                  <a:schemeClr val="accent1"/>
                </a:solidFill>
                <a:cs typeface="Arial"/>
                <a:hlinkClick r:id="rId11">
                  <a:extLst>
                    <a:ext uri="{A12FA001-AC4F-418D-AE19-62706E023703}">
                      <ahyp:hlinkClr xmlns:ahyp="http://schemas.microsoft.com/office/drawing/2018/hyperlinkcolor" val="tx"/>
                    </a:ext>
                  </a:extLst>
                </a:hlinkClick>
              </a:rPr>
              <a:t>Protein: Plant? Animal? </a:t>
            </a:r>
            <a:br>
              <a:rPr lang="en-US" sz="1200" b="1">
                <a:solidFill>
                  <a:schemeClr val="accent1"/>
                </a:solidFill>
                <a:cs typeface="Arial"/>
                <a:hlinkClick r:id="rId11">
                  <a:extLst>
                    <a:ext uri="{A12FA001-AC4F-418D-AE19-62706E023703}">
                      <ahyp:hlinkClr xmlns:ahyp="http://schemas.microsoft.com/office/drawing/2018/hyperlinkcolor" val="tx"/>
                    </a:ext>
                  </a:extLst>
                </a:hlinkClick>
              </a:rPr>
            </a:br>
            <a:r>
              <a:rPr lang="en-US" sz="1200" b="1">
                <a:solidFill>
                  <a:schemeClr val="accent1"/>
                </a:solidFill>
                <a:cs typeface="Arial"/>
                <a:hlinkClick r:id="rId11">
                  <a:extLst>
                    <a:ext uri="{A12FA001-AC4F-418D-AE19-62706E023703}">
                      <ahyp:hlinkClr xmlns:ahyp="http://schemas.microsoft.com/office/drawing/2018/hyperlinkcolor" val="tx"/>
                    </a:ext>
                  </a:extLst>
                </a:hlinkClick>
              </a:rPr>
              <a:t>Health? Planet?</a:t>
            </a:r>
            <a:endParaRPr lang="en-US" sz="1200" b="1">
              <a:solidFill>
                <a:schemeClr val="accent1"/>
              </a:solidFill>
              <a:cs typeface="Arial"/>
            </a:endParaRPr>
          </a:p>
        </p:txBody>
      </p:sp>
      <p:sp>
        <p:nvSpPr>
          <p:cNvPr id="32" name="Content Placeholder 2">
            <a:extLst>
              <a:ext uri="{FF2B5EF4-FFF2-40B4-BE49-F238E27FC236}">
                <a16:creationId xmlns:a16="http://schemas.microsoft.com/office/drawing/2014/main" id="{7E9A20A1-548D-7612-9111-6C57BD8ED10B}"/>
              </a:ext>
            </a:extLst>
          </p:cNvPr>
          <p:cNvSpPr txBox="1">
            <a:spLocks/>
          </p:cNvSpPr>
          <p:nvPr/>
        </p:nvSpPr>
        <p:spPr>
          <a:xfrm>
            <a:off x="8788179" y="4612199"/>
            <a:ext cx="2743200" cy="477055"/>
          </a:xfrm>
          <a:prstGeom prst="rect">
            <a:avLst/>
          </a:prstGeom>
        </p:spPr>
        <p:txBody>
          <a:bodyPr vert="horz" lIns="0" tIns="0" rIns="0" bIns="0" numCol="1" spcCol="365760" rtlCol="0" anchor="ctr" anchorCtr="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173038" indent="-166688" algn="l" defTabSz="914400" rtl="0" eaLnBrk="1" latinLnBrk="0" hangingPunct="1">
              <a:lnSpc>
                <a:spcPct val="100000"/>
              </a:lnSpc>
              <a:spcBef>
                <a:spcPts val="900"/>
              </a:spcBef>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346075" indent="-1730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4pPr>
            <a:lvl5pPr marL="347663" indent="-171450" algn="l" defTabSz="914400" rtl="0" eaLnBrk="1" latinLnBrk="0" hangingPunct="1">
              <a:lnSpc>
                <a:spcPct val="100000"/>
              </a:lnSpc>
              <a:spcBef>
                <a:spcPts val="600"/>
              </a:spcBef>
              <a:buFont typeface="System Font Regular"/>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pPr>
            <a:r>
              <a:rPr lang="en-US" sz="1200" b="1">
                <a:solidFill>
                  <a:schemeClr val="accent1"/>
                </a:solidFill>
                <a:cs typeface="Arial"/>
                <a:hlinkClick r:id="rId12">
                  <a:extLst>
                    <a:ext uri="{A12FA001-AC4F-418D-AE19-62706E023703}">
                      <ahyp:hlinkClr xmlns:ahyp="http://schemas.microsoft.com/office/drawing/2018/hyperlinkcolor" val="tx"/>
                    </a:ext>
                  </a:extLst>
                </a:hlinkClick>
              </a:rPr>
              <a:t>Dairy Innovations </a:t>
            </a:r>
            <a:br>
              <a:rPr lang="en-US" sz="1200" b="1">
                <a:solidFill>
                  <a:schemeClr val="accent1"/>
                </a:solidFill>
                <a:cs typeface="Arial"/>
                <a:hlinkClick r:id="rId12">
                  <a:extLst>
                    <a:ext uri="{A12FA001-AC4F-418D-AE19-62706E023703}">
                      <ahyp:hlinkClr xmlns:ahyp="http://schemas.microsoft.com/office/drawing/2018/hyperlinkcolor" val="tx"/>
                    </a:ext>
                  </a:extLst>
                </a:hlinkClick>
              </a:rPr>
            </a:br>
            <a:r>
              <a:rPr lang="en-US" sz="1200" b="1">
                <a:solidFill>
                  <a:schemeClr val="accent1"/>
                </a:solidFill>
                <a:cs typeface="Arial"/>
                <a:hlinkClick r:id="rId12">
                  <a:extLst>
                    <a:ext uri="{A12FA001-AC4F-418D-AE19-62706E023703}">
                      <ahyp:hlinkClr xmlns:ahyp="http://schemas.microsoft.com/office/drawing/2018/hyperlinkcolor" val="tx"/>
                    </a:ext>
                  </a:extLst>
                </a:hlinkClick>
              </a:rPr>
              <a:t>for Sustainable Future Webinar</a:t>
            </a:r>
            <a:r>
              <a:rPr lang="en-US" sz="1200" b="1">
                <a:solidFill>
                  <a:schemeClr val="accent1"/>
                </a:solidFill>
                <a:cs typeface="Arial"/>
              </a:rPr>
              <a:t>  </a:t>
            </a:r>
            <a:endParaRPr lang="en-US" sz="1200" b="1">
              <a:solidFill>
                <a:schemeClr val="accent1"/>
              </a:solidFill>
            </a:endParaRPr>
          </a:p>
        </p:txBody>
      </p:sp>
      <p:pic>
        <p:nvPicPr>
          <p:cNvPr id="34" name="Picture 33">
            <a:extLst>
              <a:ext uri="{FF2B5EF4-FFF2-40B4-BE49-F238E27FC236}">
                <a16:creationId xmlns:a16="http://schemas.microsoft.com/office/drawing/2014/main" id="{BEB2AA90-D369-3AF8-0D37-7494E3A53B7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148099" y="4632054"/>
            <a:ext cx="548640" cy="548640"/>
          </a:xfrm>
          <a:prstGeom prst="rect">
            <a:avLst/>
          </a:prstGeom>
        </p:spPr>
      </p:pic>
      <p:pic>
        <p:nvPicPr>
          <p:cNvPr id="36" name="Picture 35">
            <a:extLst>
              <a:ext uri="{FF2B5EF4-FFF2-40B4-BE49-F238E27FC236}">
                <a16:creationId xmlns:a16="http://schemas.microsoft.com/office/drawing/2014/main" id="{813753B5-BD56-28A9-3CF3-9CD87C101BC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8148099" y="3893367"/>
            <a:ext cx="548640" cy="548640"/>
          </a:xfrm>
          <a:prstGeom prst="rect">
            <a:avLst/>
          </a:prstGeom>
        </p:spPr>
      </p:pic>
      <p:pic>
        <p:nvPicPr>
          <p:cNvPr id="38" name="Picture 37">
            <a:extLst>
              <a:ext uri="{FF2B5EF4-FFF2-40B4-BE49-F238E27FC236}">
                <a16:creationId xmlns:a16="http://schemas.microsoft.com/office/drawing/2014/main" id="{BB376BC5-354F-61F6-F915-D867E4017CA1}"/>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8148099" y="3154680"/>
            <a:ext cx="548640" cy="548640"/>
          </a:xfrm>
          <a:prstGeom prst="rect">
            <a:avLst/>
          </a:prstGeom>
        </p:spPr>
      </p:pic>
      <p:pic>
        <p:nvPicPr>
          <p:cNvPr id="40" name="Picture 39">
            <a:extLst>
              <a:ext uri="{FF2B5EF4-FFF2-40B4-BE49-F238E27FC236}">
                <a16:creationId xmlns:a16="http://schemas.microsoft.com/office/drawing/2014/main" id="{6AEA4D6F-0CE6-02D3-37D9-3109ECCAC77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526685" y="4632054"/>
            <a:ext cx="548640" cy="548640"/>
          </a:xfrm>
          <a:prstGeom prst="rect">
            <a:avLst/>
          </a:prstGeom>
        </p:spPr>
      </p:pic>
      <p:pic>
        <p:nvPicPr>
          <p:cNvPr id="42" name="Picture 41">
            <a:extLst>
              <a:ext uri="{FF2B5EF4-FFF2-40B4-BE49-F238E27FC236}">
                <a16:creationId xmlns:a16="http://schemas.microsoft.com/office/drawing/2014/main" id="{D9FAE47B-135A-7BBC-7B7B-AEC7B5A87D54}"/>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4526685" y="3890034"/>
            <a:ext cx="548640" cy="548640"/>
          </a:xfrm>
          <a:prstGeom prst="rect">
            <a:avLst/>
          </a:prstGeom>
        </p:spPr>
      </p:pic>
      <p:pic>
        <p:nvPicPr>
          <p:cNvPr id="44" name="Picture 43">
            <a:extLst>
              <a:ext uri="{FF2B5EF4-FFF2-40B4-BE49-F238E27FC236}">
                <a16:creationId xmlns:a16="http://schemas.microsoft.com/office/drawing/2014/main" id="{6EEC01E7-5067-65E9-6217-86E734753A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526685" y="3154680"/>
            <a:ext cx="548640" cy="548640"/>
          </a:xfrm>
          <a:prstGeom prst="rect">
            <a:avLst/>
          </a:prstGeom>
        </p:spPr>
      </p:pic>
      <p:pic>
        <p:nvPicPr>
          <p:cNvPr id="46" name="Picture 45">
            <a:extLst>
              <a:ext uri="{FF2B5EF4-FFF2-40B4-BE49-F238E27FC236}">
                <a16:creationId xmlns:a16="http://schemas.microsoft.com/office/drawing/2014/main" id="{A462130D-C6C8-88BD-3F52-AE24AE0AC009}"/>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744681" y="5371248"/>
            <a:ext cx="548640" cy="548640"/>
          </a:xfrm>
          <a:prstGeom prst="rect">
            <a:avLst/>
          </a:prstGeom>
        </p:spPr>
      </p:pic>
      <p:pic>
        <p:nvPicPr>
          <p:cNvPr id="48" name="Picture 47">
            <a:extLst>
              <a:ext uri="{FF2B5EF4-FFF2-40B4-BE49-F238E27FC236}">
                <a16:creationId xmlns:a16="http://schemas.microsoft.com/office/drawing/2014/main" id="{66B63CF7-8980-1F47-12B2-F4C95E0FC332}"/>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744681" y="4632054"/>
            <a:ext cx="548640" cy="548640"/>
          </a:xfrm>
          <a:prstGeom prst="rect">
            <a:avLst/>
          </a:prstGeom>
        </p:spPr>
      </p:pic>
      <p:pic>
        <p:nvPicPr>
          <p:cNvPr id="50" name="Picture 49">
            <a:extLst>
              <a:ext uri="{FF2B5EF4-FFF2-40B4-BE49-F238E27FC236}">
                <a16:creationId xmlns:a16="http://schemas.microsoft.com/office/drawing/2014/main" id="{397BEE27-28C3-193F-25B8-B77E800FE13D}"/>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744681" y="3890034"/>
            <a:ext cx="548640" cy="548640"/>
          </a:xfrm>
          <a:prstGeom prst="rect">
            <a:avLst/>
          </a:prstGeom>
        </p:spPr>
      </p:pic>
      <p:pic>
        <p:nvPicPr>
          <p:cNvPr id="51" name="Picture 50">
            <a:extLst>
              <a:ext uri="{FF2B5EF4-FFF2-40B4-BE49-F238E27FC236}">
                <a16:creationId xmlns:a16="http://schemas.microsoft.com/office/drawing/2014/main" id="{1641E348-1032-FCC3-6CC9-3974D1110507}"/>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744182" y="3154680"/>
            <a:ext cx="548640" cy="548640"/>
          </a:xfrm>
          <a:prstGeom prst="rect">
            <a:avLst/>
          </a:prstGeom>
        </p:spPr>
      </p:pic>
      <p:sp>
        <p:nvSpPr>
          <p:cNvPr id="52" name="Oval 51">
            <a:extLst>
              <a:ext uri="{FF2B5EF4-FFF2-40B4-BE49-F238E27FC236}">
                <a16:creationId xmlns:a16="http://schemas.microsoft.com/office/drawing/2014/main" id="{7BC6FFDC-7935-4597-9231-15F1F43A93CE}"/>
              </a:ext>
            </a:extLst>
          </p:cNvPr>
          <p:cNvSpPr/>
          <p:nvPr/>
        </p:nvSpPr>
        <p:spPr>
          <a:xfrm>
            <a:off x="433520" y="3121321"/>
            <a:ext cx="282092" cy="282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00"/>
              </a:spcBef>
            </a:pPr>
            <a:r>
              <a:rPr lang="en-US" sz="2400" b="1">
                <a:solidFill>
                  <a:schemeClr val="tx1"/>
                </a:solidFill>
              </a:rPr>
              <a:t>*</a:t>
            </a:r>
          </a:p>
        </p:txBody>
      </p:sp>
    </p:spTree>
    <p:extLst>
      <p:ext uri="{BB962C8B-B14F-4D97-AF65-F5344CB8AC3E}">
        <p14:creationId xmlns:p14="http://schemas.microsoft.com/office/powerpoint/2010/main" val="387615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EDB86AF-89AB-C72F-DFA9-03B2D848E125}"/>
              </a:ext>
            </a:extLst>
          </p:cNvPr>
          <p:cNvSpPr/>
          <p:nvPr/>
        </p:nvSpPr>
        <p:spPr>
          <a:xfrm>
            <a:off x="1" y="5167757"/>
            <a:ext cx="12192000" cy="1690244"/>
          </a:xfrm>
          <a:prstGeom prst="rect">
            <a:avLst/>
          </a:prstGeom>
          <a:solidFill>
            <a:srgbClr val="CEE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grpSp>
        <p:nvGrpSpPr>
          <p:cNvPr id="72" name="Group 71">
            <a:extLst>
              <a:ext uri="{FF2B5EF4-FFF2-40B4-BE49-F238E27FC236}">
                <a16:creationId xmlns:a16="http://schemas.microsoft.com/office/drawing/2014/main" id="{850DC7EB-56EB-D3F8-B7D3-401AF8051A14}"/>
              </a:ext>
            </a:extLst>
          </p:cNvPr>
          <p:cNvGrpSpPr/>
          <p:nvPr/>
        </p:nvGrpSpPr>
        <p:grpSpPr>
          <a:xfrm>
            <a:off x="0" y="101"/>
            <a:ext cx="12203876" cy="6445058"/>
            <a:chOff x="234411" y="352949"/>
            <a:chExt cx="9833557" cy="5193255"/>
          </a:xfrm>
        </p:grpSpPr>
        <p:pic>
          <p:nvPicPr>
            <p:cNvPr id="73" name="Graphic 72">
              <a:extLst>
                <a:ext uri="{FF2B5EF4-FFF2-40B4-BE49-F238E27FC236}">
                  <a16:creationId xmlns:a16="http://schemas.microsoft.com/office/drawing/2014/main" id="{8FBF7C16-C7AB-7225-7691-8D193CF5B13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101" t="13218" b="7572"/>
            <a:stretch/>
          </p:blipFill>
          <p:spPr>
            <a:xfrm>
              <a:off x="234411" y="352949"/>
              <a:ext cx="9833557" cy="5193255"/>
            </a:xfrm>
            <a:prstGeom prst="rect">
              <a:avLst/>
            </a:prstGeom>
          </p:spPr>
        </p:pic>
        <p:sp>
          <p:nvSpPr>
            <p:cNvPr id="74" name="TextBox 73">
              <a:extLst>
                <a:ext uri="{FF2B5EF4-FFF2-40B4-BE49-F238E27FC236}">
                  <a16:creationId xmlns:a16="http://schemas.microsoft.com/office/drawing/2014/main" id="{33C5900F-D4FA-5606-590B-CAF31009933E}"/>
                </a:ext>
              </a:extLst>
            </p:cNvPr>
            <p:cNvSpPr txBox="1"/>
            <p:nvPr/>
          </p:nvSpPr>
          <p:spPr>
            <a:xfrm rot="21004569">
              <a:off x="2738398" y="3338071"/>
              <a:ext cx="1221249" cy="631775"/>
            </a:xfrm>
            <a:prstGeom prst="rect">
              <a:avLst/>
            </a:prstGeom>
            <a:noFill/>
            <a:effectLst/>
          </p:spPr>
          <p:txBody>
            <a:bodyPr wrap="square" lIns="0" tIns="0" rIns="0" bIns="0" rtlCol="0">
              <a:spAutoFit/>
            </a:bodyPr>
            <a:lstStyle/>
            <a:p>
              <a:pPr algn="ctr" defTabSz="403433">
                <a:lnSpc>
                  <a:spcPct val="95000"/>
                </a:lnSpc>
                <a:spcBef>
                  <a:spcPts val="265"/>
                </a:spcBef>
              </a:pPr>
              <a:r>
                <a:rPr lang="en-US" sz="1100" b="1">
                  <a:solidFill>
                    <a:prstClr val="white"/>
                  </a:solidFill>
                  <a:latin typeface="Arial" panose="020B0604020202020204" pitchFamily="34" charset="0"/>
                  <a:cs typeface="Arial" panose="020B0604020202020204" pitchFamily="34" charset="0"/>
                </a:rPr>
                <a:t>Brain Health</a:t>
              </a:r>
            </a:p>
            <a:p>
              <a:pPr algn="ctr" defTabSz="403433">
                <a:lnSpc>
                  <a:spcPct val="95000"/>
                </a:lnSpc>
                <a:spcBef>
                  <a:spcPts val="265"/>
                </a:spcBef>
              </a:pPr>
              <a:r>
                <a:rPr lang="en-US" sz="1000">
                  <a:solidFill>
                    <a:prstClr val="white"/>
                  </a:solidFill>
                  <a:latin typeface="Arial" panose="020B0604020202020204" pitchFamily="34" charset="0"/>
                  <a:cs typeface="Arial" panose="020B0604020202020204" pitchFamily="34" charset="0"/>
                </a:rPr>
                <a:t>Dairy foods provide </a:t>
              </a:r>
              <a:br>
                <a:rPr lang="en-US" sz="1000">
                  <a:solidFill>
                    <a:prstClr val="white"/>
                  </a:solidFill>
                  <a:latin typeface="Arial" panose="020B0604020202020204" pitchFamily="34" charset="0"/>
                  <a:cs typeface="Arial" panose="020B0604020202020204" pitchFamily="34" charset="0"/>
                </a:rPr>
              </a:br>
              <a:r>
                <a:rPr lang="en-US" sz="1000">
                  <a:solidFill>
                    <a:prstClr val="white"/>
                  </a:solidFill>
                  <a:latin typeface="Arial" panose="020B0604020202020204" pitchFamily="34" charset="0"/>
                  <a:cs typeface="Arial" panose="020B0604020202020204" pitchFamily="34" charset="0"/>
                </a:rPr>
                <a:t>7 of 14 nutrients key </a:t>
              </a:r>
              <a:br>
                <a:rPr lang="en-US" sz="1000">
                  <a:solidFill>
                    <a:prstClr val="white"/>
                  </a:solidFill>
                  <a:latin typeface="Arial" panose="020B0604020202020204" pitchFamily="34" charset="0"/>
                  <a:cs typeface="Arial" panose="020B0604020202020204" pitchFamily="34" charset="0"/>
                </a:rPr>
              </a:br>
              <a:r>
                <a:rPr lang="en-US" sz="1000">
                  <a:solidFill>
                    <a:prstClr val="white"/>
                  </a:solidFill>
                  <a:latin typeface="Arial" panose="020B0604020202020204" pitchFamily="34" charset="0"/>
                  <a:cs typeface="Arial" panose="020B0604020202020204" pitchFamily="34" charset="0"/>
                </a:rPr>
                <a:t>for early brain development.</a:t>
              </a:r>
            </a:p>
          </p:txBody>
        </p:sp>
        <p:sp>
          <p:nvSpPr>
            <p:cNvPr id="75" name="TextBox 74">
              <a:extLst>
                <a:ext uri="{FF2B5EF4-FFF2-40B4-BE49-F238E27FC236}">
                  <a16:creationId xmlns:a16="http://schemas.microsoft.com/office/drawing/2014/main" id="{80C5B52A-D3FE-D617-B3D6-F3E813944E45}"/>
                </a:ext>
              </a:extLst>
            </p:cNvPr>
            <p:cNvSpPr txBox="1"/>
            <p:nvPr/>
          </p:nvSpPr>
          <p:spPr>
            <a:xfrm rot="21540000">
              <a:off x="4284423" y="3198415"/>
              <a:ext cx="1330343" cy="513976"/>
            </a:xfrm>
            <a:prstGeom prst="rect">
              <a:avLst/>
            </a:prstGeom>
            <a:noFill/>
            <a:effectLst/>
          </p:spPr>
          <p:txBody>
            <a:bodyPr wrap="square" lIns="0" tIns="0" rIns="0" bIns="0" rtlCol="0">
              <a:spAutoFit/>
            </a:bodyPr>
            <a:lstStyle/>
            <a:p>
              <a:pPr algn="ctr" defTabSz="403433">
                <a:lnSpc>
                  <a:spcPct val="95000"/>
                </a:lnSpc>
                <a:spcBef>
                  <a:spcPts val="265"/>
                </a:spcBef>
              </a:pPr>
              <a:r>
                <a:rPr lang="en-US" sz="1100" b="1">
                  <a:solidFill>
                    <a:prstClr val="white"/>
                  </a:solidFill>
                  <a:latin typeface="Arial" panose="020B0604020202020204" pitchFamily="34" charset="0"/>
                  <a:cs typeface="Arial" panose="020B0604020202020204" pitchFamily="34" charset="0"/>
                </a:rPr>
                <a:t>Strong Bones</a:t>
              </a:r>
            </a:p>
            <a:p>
              <a:pPr algn="ctr" defTabSz="403433">
                <a:lnSpc>
                  <a:spcPct val="95000"/>
                </a:lnSpc>
                <a:spcBef>
                  <a:spcPts val="265"/>
                </a:spcBef>
              </a:pPr>
              <a:r>
                <a:rPr lang="en-US" sz="1000">
                  <a:solidFill>
                    <a:prstClr val="white"/>
                  </a:solidFill>
                  <a:latin typeface="Arial" panose="020B0604020202020204" pitchFamily="34" charset="0"/>
                  <a:cs typeface="Arial" panose="020B0604020202020204" pitchFamily="34" charset="0"/>
                </a:rPr>
                <a:t>Dairy foods provide </a:t>
              </a:r>
              <a:br>
                <a:rPr lang="en-US" sz="1000">
                  <a:solidFill>
                    <a:prstClr val="white"/>
                  </a:solidFill>
                  <a:latin typeface="Arial" panose="020B0604020202020204" pitchFamily="34" charset="0"/>
                  <a:cs typeface="Arial" panose="020B0604020202020204" pitchFamily="34" charset="0"/>
                </a:rPr>
              </a:br>
              <a:r>
                <a:rPr lang="en-US" sz="1000">
                  <a:solidFill>
                    <a:prstClr val="white"/>
                  </a:solidFill>
                  <a:latin typeface="Arial" panose="020B0604020202020204" pitchFamily="34" charset="0"/>
                  <a:cs typeface="Arial" panose="020B0604020202020204" pitchFamily="34" charset="0"/>
                </a:rPr>
                <a:t>bone-building </a:t>
              </a:r>
              <a:br>
                <a:rPr lang="en-US" sz="1000">
                  <a:solidFill>
                    <a:prstClr val="white"/>
                  </a:solidFill>
                  <a:latin typeface="Arial" panose="020B0604020202020204" pitchFamily="34" charset="0"/>
                  <a:cs typeface="Arial" panose="020B0604020202020204" pitchFamily="34" charset="0"/>
                </a:rPr>
              </a:br>
              <a:r>
                <a:rPr lang="en-US" sz="1000">
                  <a:solidFill>
                    <a:prstClr val="white"/>
                  </a:solidFill>
                  <a:latin typeface="Arial" panose="020B0604020202020204" pitchFamily="34" charset="0"/>
                  <a:cs typeface="Arial" panose="020B0604020202020204" pitchFamily="34" charset="0"/>
                </a:rPr>
                <a:t>vitamins and minerals. </a:t>
              </a:r>
            </a:p>
          </p:txBody>
        </p:sp>
        <p:sp>
          <p:nvSpPr>
            <p:cNvPr id="76" name="TextBox 75">
              <a:extLst>
                <a:ext uri="{FF2B5EF4-FFF2-40B4-BE49-F238E27FC236}">
                  <a16:creationId xmlns:a16="http://schemas.microsoft.com/office/drawing/2014/main" id="{74378F83-A1B4-D2E0-A68E-D610F6AEF765}"/>
                </a:ext>
              </a:extLst>
            </p:cNvPr>
            <p:cNvSpPr txBox="1"/>
            <p:nvPr/>
          </p:nvSpPr>
          <p:spPr>
            <a:xfrm rot="319327">
              <a:off x="5943087" y="3284252"/>
              <a:ext cx="1141257" cy="631775"/>
            </a:xfrm>
            <a:prstGeom prst="rect">
              <a:avLst/>
            </a:prstGeom>
            <a:noFill/>
            <a:effectLst/>
          </p:spPr>
          <p:txBody>
            <a:bodyPr wrap="square" lIns="0" tIns="0" rIns="0" bIns="0" rtlCol="0">
              <a:spAutoFit/>
            </a:bodyPr>
            <a:lstStyle/>
            <a:p>
              <a:pPr algn="ctr" defTabSz="403433">
                <a:lnSpc>
                  <a:spcPct val="95000"/>
                </a:lnSpc>
                <a:spcBef>
                  <a:spcPts val="265"/>
                </a:spcBef>
              </a:pPr>
              <a:r>
                <a:rPr lang="en-US" sz="1100" b="1">
                  <a:solidFill>
                    <a:prstClr val="white"/>
                  </a:solidFill>
                  <a:latin typeface="Arial" panose="020B0604020202020204" pitchFamily="34" charset="0"/>
                  <a:cs typeface="Arial" panose="020B0604020202020204" pitchFamily="34" charset="0"/>
                </a:rPr>
                <a:t>Immune Health</a:t>
              </a:r>
            </a:p>
            <a:p>
              <a:pPr algn="ctr" defTabSz="403433">
                <a:lnSpc>
                  <a:spcPct val="95000"/>
                </a:lnSpc>
                <a:spcBef>
                  <a:spcPts val="265"/>
                </a:spcBef>
              </a:pPr>
              <a:r>
                <a:rPr lang="en-US" sz="1000">
                  <a:solidFill>
                    <a:prstClr val="white"/>
                  </a:solidFill>
                  <a:latin typeface="Arial" panose="020B0604020202020204" pitchFamily="34" charset="0"/>
                  <a:cs typeface="Arial" panose="020B0604020202020204" pitchFamily="34" charset="0"/>
                </a:rPr>
                <a:t>Dairy foods provide nutrients, as part of a healthy diet, important for immune health.</a:t>
              </a:r>
            </a:p>
          </p:txBody>
        </p:sp>
        <p:sp>
          <p:nvSpPr>
            <p:cNvPr id="77" name="TextBox 76">
              <a:extLst>
                <a:ext uri="{FF2B5EF4-FFF2-40B4-BE49-F238E27FC236}">
                  <a16:creationId xmlns:a16="http://schemas.microsoft.com/office/drawing/2014/main" id="{E228C5D0-7848-B10A-A60F-5CB2EBFF4F07}"/>
                </a:ext>
              </a:extLst>
            </p:cNvPr>
            <p:cNvSpPr txBox="1"/>
            <p:nvPr/>
          </p:nvSpPr>
          <p:spPr>
            <a:xfrm rot="602612">
              <a:off x="7406387" y="3507482"/>
              <a:ext cx="1330239" cy="631775"/>
            </a:xfrm>
            <a:prstGeom prst="rect">
              <a:avLst/>
            </a:prstGeom>
            <a:noFill/>
            <a:effectLst/>
          </p:spPr>
          <p:txBody>
            <a:bodyPr wrap="square" lIns="0" tIns="0" rIns="0" bIns="0" rtlCol="0">
              <a:spAutoFit/>
            </a:bodyPr>
            <a:lstStyle/>
            <a:p>
              <a:pPr algn="ctr" defTabSz="403433">
                <a:lnSpc>
                  <a:spcPct val="95000"/>
                </a:lnSpc>
                <a:spcBef>
                  <a:spcPts val="265"/>
                </a:spcBef>
              </a:pPr>
              <a:r>
                <a:rPr lang="en-US" sz="1100" b="1">
                  <a:solidFill>
                    <a:prstClr val="white"/>
                  </a:solidFill>
                  <a:latin typeface="Arial" panose="020B0604020202020204" pitchFamily="34" charset="0"/>
                  <a:cs typeface="Arial" panose="020B0604020202020204" pitchFamily="34" charset="0"/>
                </a:rPr>
                <a:t>Growth</a:t>
              </a:r>
            </a:p>
            <a:p>
              <a:pPr algn="ctr" defTabSz="403433">
                <a:lnSpc>
                  <a:spcPct val="95000"/>
                </a:lnSpc>
                <a:spcBef>
                  <a:spcPts val="265"/>
                </a:spcBef>
              </a:pPr>
              <a:r>
                <a:rPr lang="en-US" sz="1000">
                  <a:solidFill>
                    <a:prstClr val="white"/>
                  </a:solidFill>
                  <a:latin typeface="Arial" panose="020B0604020202020204" pitchFamily="34" charset="0"/>
                  <a:cs typeface="Arial" panose="020B0604020202020204" pitchFamily="34" charset="0"/>
                </a:rPr>
                <a:t>Dairy foods have </a:t>
              </a:r>
              <a:br>
                <a:rPr lang="en-US" sz="1000">
                  <a:solidFill>
                    <a:prstClr val="white"/>
                  </a:solidFill>
                  <a:latin typeface="Arial" panose="020B0604020202020204" pitchFamily="34" charset="0"/>
                  <a:cs typeface="Arial" panose="020B0604020202020204" pitchFamily="34" charset="0"/>
                </a:rPr>
              </a:br>
              <a:r>
                <a:rPr lang="en-US" sz="1000">
                  <a:solidFill>
                    <a:prstClr val="white"/>
                  </a:solidFill>
                  <a:latin typeface="Arial" panose="020B0604020202020204" pitchFamily="34" charset="0"/>
                  <a:cs typeface="Arial" panose="020B0604020202020204" pitchFamily="34" charset="0"/>
                </a:rPr>
                <a:t>key nutrients that </a:t>
              </a:r>
              <a:br>
                <a:rPr lang="en-US" sz="1000">
                  <a:solidFill>
                    <a:prstClr val="white"/>
                  </a:solidFill>
                  <a:latin typeface="Arial" panose="020B0604020202020204" pitchFamily="34" charset="0"/>
                  <a:cs typeface="Arial" panose="020B0604020202020204" pitchFamily="34" charset="0"/>
                </a:rPr>
              </a:br>
              <a:r>
                <a:rPr lang="en-US" sz="1000">
                  <a:solidFill>
                    <a:prstClr val="white"/>
                  </a:solidFill>
                  <a:latin typeface="Arial" panose="020B0604020202020204" pitchFamily="34" charset="0"/>
                  <a:cs typeface="Arial" panose="020B0604020202020204" pitchFamily="34" charset="0"/>
                </a:rPr>
                <a:t>fuel growth and development.</a:t>
              </a:r>
            </a:p>
          </p:txBody>
        </p:sp>
        <p:pic>
          <p:nvPicPr>
            <p:cNvPr id="78" name="Picture 77">
              <a:extLst>
                <a:ext uri="{FF2B5EF4-FFF2-40B4-BE49-F238E27FC236}">
                  <a16:creationId xmlns:a16="http://schemas.microsoft.com/office/drawing/2014/main" id="{284EA969-35D8-E0DA-53C2-9B6E31BF0117}"/>
                </a:ext>
              </a:extLst>
            </p:cNvPr>
            <p:cNvPicPr>
              <a:picLocks noChangeAspect="1"/>
            </p:cNvPicPr>
            <p:nvPr/>
          </p:nvPicPr>
          <p:blipFill>
            <a:blip r:embed="rId5"/>
            <a:stretch>
              <a:fillRect/>
            </a:stretch>
          </p:blipFill>
          <p:spPr>
            <a:xfrm>
              <a:off x="3967698" y="1433851"/>
              <a:ext cx="1296016" cy="405005"/>
            </a:xfrm>
            <a:prstGeom prst="rect">
              <a:avLst/>
            </a:prstGeom>
          </p:spPr>
        </p:pic>
        <p:grpSp>
          <p:nvGrpSpPr>
            <p:cNvPr id="79" name="Group 78">
              <a:extLst>
                <a:ext uri="{FF2B5EF4-FFF2-40B4-BE49-F238E27FC236}">
                  <a16:creationId xmlns:a16="http://schemas.microsoft.com/office/drawing/2014/main" id="{57A7758A-EA75-7E0A-5F85-768AE8F165D1}"/>
                </a:ext>
              </a:extLst>
            </p:cNvPr>
            <p:cNvGrpSpPr/>
            <p:nvPr/>
          </p:nvGrpSpPr>
          <p:grpSpPr>
            <a:xfrm>
              <a:off x="394676" y="2002978"/>
              <a:ext cx="1848178" cy="1297783"/>
              <a:chOff x="-6967" y="1853137"/>
              <a:chExt cx="2060686" cy="1447007"/>
            </a:xfrm>
          </p:grpSpPr>
          <p:sp>
            <p:nvSpPr>
              <p:cNvPr id="84" name="Triangle 83">
                <a:extLst>
                  <a:ext uri="{FF2B5EF4-FFF2-40B4-BE49-F238E27FC236}">
                    <a16:creationId xmlns:a16="http://schemas.microsoft.com/office/drawing/2014/main" id="{15E6789F-EDF3-C9CC-9568-315EDBC1E373}"/>
                  </a:ext>
                </a:extLst>
              </p:cNvPr>
              <p:cNvSpPr/>
              <p:nvPr/>
            </p:nvSpPr>
            <p:spPr>
              <a:xfrm rot="8982818" flipH="1">
                <a:off x="1271803" y="2938766"/>
                <a:ext cx="232827" cy="3613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03433"/>
                <a:endParaRPr lang="en-US" sz="1588">
                  <a:solidFill>
                    <a:srgbClr val="44546A"/>
                  </a:solidFill>
                  <a:latin typeface="Avenir Book" panose="02000503020000020003" pitchFamily="2" charset="0"/>
                </a:endParaRPr>
              </a:p>
            </p:txBody>
          </p:sp>
          <p:sp>
            <p:nvSpPr>
              <p:cNvPr id="85" name="Oval 84">
                <a:extLst>
                  <a:ext uri="{FF2B5EF4-FFF2-40B4-BE49-F238E27FC236}">
                    <a16:creationId xmlns:a16="http://schemas.microsoft.com/office/drawing/2014/main" id="{E8CB5A93-E527-773D-4AC7-D5B871DF7457}"/>
                  </a:ext>
                </a:extLst>
              </p:cNvPr>
              <p:cNvSpPr/>
              <p:nvPr/>
            </p:nvSpPr>
            <p:spPr>
              <a:xfrm rot="21280191">
                <a:off x="-6967" y="1853137"/>
                <a:ext cx="2060686" cy="1208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576" rIns="0" bIns="0" rtlCol="0" anchor="ctr"/>
              <a:lstStyle/>
              <a:p>
                <a:pPr algn="ctr" defTabSz="403433">
                  <a:lnSpc>
                    <a:spcPct val="90000"/>
                  </a:lnSpc>
                </a:pPr>
                <a:r>
                  <a:rPr lang="en-US" b="1">
                    <a:solidFill>
                      <a:schemeClr val="tx2"/>
                    </a:solidFill>
                    <a:latin typeface="Arial" panose="020B0604020202020204" pitchFamily="34" charset="0"/>
                    <a:cs typeface="Arial" panose="020B0604020202020204" pitchFamily="34" charset="0"/>
                  </a:rPr>
                  <a:t>All aboard for healthy eating!</a:t>
                </a:r>
              </a:p>
            </p:txBody>
          </p:sp>
        </p:grpSp>
        <p:pic>
          <p:nvPicPr>
            <p:cNvPr id="80" name="Graphic 79">
              <a:extLst>
                <a:ext uri="{FF2B5EF4-FFF2-40B4-BE49-F238E27FC236}">
                  <a16:creationId xmlns:a16="http://schemas.microsoft.com/office/drawing/2014/main" id="{508FAE16-579F-D0B6-735E-E47EB35FEC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8377">
              <a:off x="2417606" y="3042616"/>
              <a:ext cx="279376" cy="279376"/>
            </a:xfrm>
            <a:prstGeom prst="rect">
              <a:avLst/>
            </a:prstGeom>
          </p:spPr>
        </p:pic>
        <p:pic>
          <p:nvPicPr>
            <p:cNvPr id="81" name="Graphic 80">
              <a:extLst>
                <a:ext uri="{FF2B5EF4-FFF2-40B4-BE49-F238E27FC236}">
                  <a16:creationId xmlns:a16="http://schemas.microsoft.com/office/drawing/2014/main" id="{0B447058-8F78-464F-397B-081C3652D70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rot="20611155">
              <a:off x="4059636" y="2768216"/>
              <a:ext cx="339192" cy="339192"/>
            </a:xfrm>
            <a:prstGeom prst="rect">
              <a:avLst/>
            </a:prstGeom>
          </p:spPr>
        </p:pic>
        <p:pic>
          <p:nvPicPr>
            <p:cNvPr id="82" name="Graphic 81">
              <a:extLst>
                <a:ext uri="{FF2B5EF4-FFF2-40B4-BE49-F238E27FC236}">
                  <a16:creationId xmlns:a16="http://schemas.microsoft.com/office/drawing/2014/main" id="{AB39DA3D-8C47-C59C-7C7E-433C78FD45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600690">
              <a:off x="8716464" y="3204890"/>
              <a:ext cx="244507" cy="244507"/>
            </a:xfrm>
            <a:prstGeom prst="rect">
              <a:avLst/>
            </a:prstGeom>
          </p:spPr>
        </p:pic>
        <p:sp>
          <p:nvSpPr>
            <p:cNvPr id="83" name="Rounded Rectangle 82">
              <a:extLst>
                <a:ext uri="{FF2B5EF4-FFF2-40B4-BE49-F238E27FC236}">
                  <a16:creationId xmlns:a16="http://schemas.microsoft.com/office/drawing/2014/main" id="{ED6445D0-D426-F86F-C6B7-E2162F6ECE18}"/>
                </a:ext>
              </a:extLst>
            </p:cNvPr>
            <p:cNvSpPr/>
            <p:nvPr/>
          </p:nvSpPr>
          <p:spPr>
            <a:xfrm rot="19953662">
              <a:off x="4248469" y="2918064"/>
              <a:ext cx="45720" cy="27432"/>
            </a:xfrm>
            <a:prstGeom prst="roundRect">
              <a:avLst/>
            </a:prstGeom>
            <a:solidFill>
              <a:srgbClr val="D8B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grpSp>
      <p:pic>
        <p:nvPicPr>
          <p:cNvPr id="86" name="Picture 85">
            <a:extLst>
              <a:ext uri="{FF2B5EF4-FFF2-40B4-BE49-F238E27FC236}">
                <a16:creationId xmlns:a16="http://schemas.microsoft.com/office/drawing/2014/main" id="{405860C6-85B4-115A-C244-AB1FB4112D5F}"/>
              </a:ext>
            </a:extLst>
          </p:cNvPr>
          <p:cNvPicPr>
            <a:picLocks noChangeAspect="1"/>
          </p:cNvPicPr>
          <p:nvPr/>
        </p:nvPicPr>
        <p:blipFill>
          <a:blip r:embed="rId5"/>
          <a:stretch>
            <a:fillRect/>
          </a:stretch>
        </p:blipFill>
        <p:spPr>
          <a:xfrm>
            <a:off x="3317079" y="1516570"/>
            <a:ext cx="1143544" cy="357357"/>
          </a:xfrm>
          <a:prstGeom prst="rect">
            <a:avLst/>
          </a:prstGeom>
        </p:spPr>
      </p:pic>
      <p:grpSp>
        <p:nvGrpSpPr>
          <p:cNvPr id="87" name="Group 86">
            <a:extLst>
              <a:ext uri="{FF2B5EF4-FFF2-40B4-BE49-F238E27FC236}">
                <a16:creationId xmlns:a16="http://schemas.microsoft.com/office/drawing/2014/main" id="{87FB9DF8-B819-9B33-A141-50BA1179AAA8}"/>
              </a:ext>
            </a:extLst>
          </p:cNvPr>
          <p:cNvGrpSpPr/>
          <p:nvPr/>
        </p:nvGrpSpPr>
        <p:grpSpPr>
          <a:xfrm>
            <a:off x="7512298" y="1029581"/>
            <a:ext cx="2181393" cy="1412818"/>
            <a:chOff x="5743328" y="1214065"/>
            <a:chExt cx="2534857" cy="1641746"/>
          </a:xfrm>
        </p:grpSpPr>
        <p:sp>
          <p:nvSpPr>
            <p:cNvPr id="88" name="Oval 87">
              <a:extLst>
                <a:ext uri="{FF2B5EF4-FFF2-40B4-BE49-F238E27FC236}">
                  <a16:creationId xmlns:a16="http://schemas.microsoft.com/office/drawing/2014/main" id="{AAD79789-6856-96A2-A048-97B59CEAB0CD}"/>
                </a:ext>
              </a:extLst>
            </p:cNvPr>
            <p:cNvSpPr/>
            <p:nvPr/>
          </p:nvSpPr>
          <p:spPr>
            <a:xfrm>
              <a:off x="5743328" y="1483015"/>
              <a:ext cx="902402" cy="902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89" name="Oval 88">
              <a:extLst>
                <a:ext uri="{FF2B5EF4-FFF2-40B4-BE49-F238E27FC236}">
                  <a16:creationId xmlns:a16="http://schemas.microsoft.com/office/drawing/2014/main" id="{B1568928-3CD7-9C52-7714-149CC12C4D22}"/>
                </a:ext>
              </a:extLst>
            </p:cNvPr>
            <p:cNvSpPr/>
            <p:nvPr/>
          </p:nvSpPr>
          <p:spPr>
            <a:xfrm>
              <a:off x="7009952" y="1798586"/>
              <a:ext cx="1054100" cy="1054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90" name="Oval 89">
              <a:extLst>
                <a:ext uri="{FF2B5EF4-FFF2-40B4-BE49-F238E27FC236}">
                  <a16:creationId xmlns:a16="http://schemas.microsoft.com/office/drawing/2014/main" id="{F1952B7E-0F7A-EEE9-AFAA-992909604F89}"/>
                </a:ext>
              </a:extLst>
            </p:cNvPr>
            <p:cNvSpPr/>
            <p:nvPr/>
          </p:nvSpPr>
          <p:spPr>
            <a:xfrm>
              <a:off x="6176954" y="1214065"/>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91" name="Oval 90">
              <a:extLst>
                <a:ext uri="{FF2B5EF4-FFF2-40B4-BE49-F238E27FC236}">
                  <a16:creationId xmlns:a16="http://schemas.microsoft.com/office/drawing/2014/main" id="{3C69118B-8CE3-63B1-C6C3-39DF7B4E6971}"/>
                </a:ext>
              </a:extLst>
            </p:cNvPr>
            <p:cNvSpPr/>
            <p:nvPr/>
          </p:nvSpPr>
          <p:spPr>
            <a:xfrm>
              <a:off x="7267181" y="1455426"/>
              <a:ext cx="1011004" cy="1011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92" name="Oval 91">
              <a:extLst>
                <a:ext uri="{FF2B5EF4-FFF2-40B4-BE49-F238E27FC236}">
                  <a16:creationId xmlns:a16="http://schemas.microsoft.com/office/drawing/2014/main" id="{00B83EF4-8899-436D-E405-25420354ECED}"/>
                </a:ext>
              </a:extLst>
            </p:cNvPr>
            <p:cNvSpPr/>
            <p:nvPr/>
          </p:nvSpPr>
          <p:spPr>
            <a:xfrm>
              <a:off x="6552561" y="2183485"/>
              <a:ext cx="672326" cy="672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93" name="Oval 92">
              <a:extLst>
                <a:ext uri="{FF2B5EF4-FFF2-40B4-BE49-F238E27FC236}">
                  <a16:creationId xmlns:a16="http://schemas.microsoft.com/office/drawing/2014/main" id="{73CCD3A6-6B85-9103-E70C-52AAEA02CA66}"/>
                </a:ext>
              </a:extLst>
            </p:cNvPr>
            <p:cNvSpPr/>
            <p:nvPr/>
          </p:nvSpPr>
          <p:spPr>
            <a:xfrm>
              <a:off x="5961479" y="1949723"/>
              <a:ext cx="847637" cy="847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sp>
          <p:nvSpPr>
            <p:cNvPr id="94" name="Oval 93">
              <a:extLst>
                <a:ext uri="{FF2B5EF4-FFF2-40B4-BE49-F238E27FC236}">
                  <a16:creationId xmlns:a16="http://schemas.microsoft.com/office/drawing/2014/main" id="{F6DB8FA9-C400-6CF7-3C9E-9BD35F7E8A89}"/>
                </a:ext>
              </a:extLst>
            </p:cNvPr>
            <p:cNvSpPr/>
            <p:nvPr/>
          </p:nvSpPr>
          <p:spPr>
            <a:xfrm>
              <a:off x="6786978" y="1218083"/>
              <a:ext cx="1024359" cy="10243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Calibri" panose="020F0502020204030204"/>
              </a:endParaRPr>
            </a:p>
          </p:txBody>
        </p:sp>
      </p:grpSp>
      <p:sp>
        <p:nvSpPr>
          <p:cNvPr id="95" name="TextBox 94">
            <a:extLst>
              <a:ext uri="{FF2B5EF4-FFF2-40B4-BE49-F238E27FC236}">
                <a16:creationId xmlns:a16="http://schemas.microsoft.com/office/drawing/2014/main" id="{70BCE9E6-F29E-4ABE-85FA-30EE7BC03295}"/>
              </a:ext>
            </a:extLst>
          </p:cNvPr>
          <p:cNvSpPr txBox="1"/>
          <p:nvPr/>
        </p:nvSpPr>
        <p:spPr>
          <a:xfrm>
            <a:off x="7836994" y="1397693"/>
            <a:ext cx="1592056" cy="360562"/>
          </a:xfrm>
          <a:prstGeom prst="rect">
            <a:avLst/>
          </a:prstGeom>
          <a:noFill/>
          <a:effectLst/>
        </p:spPr>
        <p:txBody>
          <a:bodyPr wrap="square" lIns="0" tIns="0" rIns="0" bIns="313237" rtlCol="0">
            <a:noAutofit/>
          </a:bodyPr>
          <a:lstStyle/>
          <a:p>
            <a:pPr marL="10876" algn="ctr" defTabSz="403433">
              <a:spcBef>
                <a:spcPts val="265"/>
              </a:spcBef>
            </a:pPr>
            <a:r>
              <a:rPr lang="en-US" sz="900">
                <a:solidFill>
                  <a:srgbClr val="234051"/>
                </a:solidFill>
                <a:latin typeface="Arial" panose="020B0604020202020204" pitchFamily="34" charset="0"/>
                <a:cs typeface="Arial" panose="020B0604020202020204" pitchFamily="34" charset="0"/>
              </a:rPr>
              <a:t>Plant-based milks – aside from fortified soy milk - don’t match the nutrition in dairy milk. </a:t>
            </a:r>
          </a:p>
          <a:p>
            <a:pPr marL="10876" algn="ctr" defTabSz="403433">
              <a:spcBef>
                <a:spcPts val="265"/>
              </a:spcBef>
            </a:pPr>
            <a:r>
              <a:rPr lang="en-US" sz="900" b="1">
                <a:solidFill>
                  <a:srgbClr val="234051"/>
                </a:solidFill>
                <a:latin typeface="Arial" panose="020B0604020202020204" pitchFamily="34" charset="0"/>
                <a:cs typeface="Arial" panose="020B0604020202020204" pitchFamily="34" charset="0"/>
              </a:rPr>
              <a:t>Be sure to read </a:t>
            </a:r>
            <a:br>
              <a:rPr lang="en-US" sz="900" b="1">
                <a:solidFill>
                  <a:srgbClr val="234051"/>
                </a:solidFill>
                <a:latin typeface="Arial" panose="020B0604020202020204" pitchFamily="34" charset="0"/>
                <a:cs typeface="Arial" panose="020B0604020202020204" pitchFamily="34" charset="0"/>
              </a:rPr>
            </a:br>
            <a:r>
              <a:rPr lang="en-US" sz="900" b="1">
                <a:solidFill>
                  <a:srgbClr val="234051"/>
                </a:solidFill>
                <a:latin typeface="Arial" panose="020B0604020202020204" pitchFamily="34" charset="0"/>
                <a:cs typeface="Arial" panose="020B0604020202020204" pitchFamily="34" charset="0"/>
              </a:rPr>
              <a:t>the food label.</a:t>
            </a:r>
          </a:p>
        </p:txBody>
      </p:sp>
      <p:sp>
        <p:nvSpPr>
          <p:cNvPr id="7" name="Text Placeholder 6">
            <a:extLst>
              <a:ext uri="{FF2B5EF4-FFF2-40B4-BE49-F238E27FC236}">
                <a16:creationId xmlns:a16="http://schemas.microsoft.com/office/drawing/2014/main" id="{06108D40-E5B4-63DC-7F0D-98317EA15D32}"/>
              </a:ext>
            </a:extLst>
          </p:cNvPr>
          <p:cNvSpPr>
            <a:spLocks noGrp="1"/>
          </p:cNvSpPr>
          <p:nvPr>
            <p:ph type="body" sz="quarter" idx="13"/>
          </p:nvPr>
        </p:nvSpPr>
        <p:spPr/>
        <p:txBody>
          <a:bodyPr/>
          <a:lstStyle/>
          <a:p>
            <a:r>
              <a:rPr lang="en-US" sz="1700"/>
              <a:t>Dairy foods help healthy brains, bones and bodies grow</a:t>
            </a:r>
            <a:r>
              <a:rPr lang="en-US"/>
              <a:t>. </a:t>
            </a:r>
          </a:p>
        </p:txBody>
      </p:sp>
      <p:sp>
        <p:nvSpPr>
          <p:cNvPr id="69" name="Title 9">
            <a:extLst>
              <a:ext uri="{FF2B5EF4-FFF2-40B4-BE49-F238E27FC236}">
                <a16:creationId xmlns:a16="http://schemas.microsoft.com/office/drawing/2014/main" id="{6E01B478-A1BD-0E54-A646-4F25B4BC8ECC}"/>
              </a:ext>
            </a:extLst>
          </p:cNvPr>
          <p:cNvSpPr>
            <a:spLocks noGrp="1"/>
          </p:cNvSpPr>
          <p:nvPr>
            <p:ph type="title"/>
          </p:nvPr>
        </p:nvSpPr>
        <p:spPr/>
        <p:txBody>
          <a:bodyPr/>
          <a:lstStyle/>
          <a:p>
            <a:r>
              <a:rPr lang="en-US">
                <a:solidFill>
                  <a:srgbClr val="234051"/>
                </a:solidFill>
              </a:rPr>
              <a:t>Dairy Every Day is a Healthy Way</a:t>
            </a:r>
          </a:p>
        </p:txBody>
      </p:sp>
      <p:sp>
        <p:nvSpPr>
          <p:cNvPr id="30" name="Slide Number Placeholder 1">
            <a:extLst>
              <a:ext uri="{FF2B5EF4-FFF2-40B4-BE49-F238E27FC236}">
                <a16:creationId xmlns:a16="http://schemas.microsoft.com/office/drawing/2014/main" id="{6D8F754C-4A2E-F974-8F22-4148F5FFCC9B}"/>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24</a:t>
            </a:fld>
            <a:endParaRPr lang="en-US" noProof="0"/>
          </a:p>
        </p:txBody>
      </p:sp>
      <p:sp>
        <p:nvSpPr>
          <p:cNvPr id="3" name="Rounded Rectangle 2">
            <a:extLst>
              <a:ext uri="{FF2B5EF4-FFF2-40B4-BE49-F238E27FC236}">
                <a16:creationId xmlns:a16="http://schemas.microsoft.com/office/drawing/2014/main" id="{2D53173B-868B-B1C3-0AB3-6D32AEA7857B}"/>
              </a:ext>
            </a:extLst>
          </p:cNvPr>
          <p:cNvSpPr/>
          <p:nvPr/>
        </p:nvSpPr>
        <p:spPr>
          <a:xfrm>
            <a:off x="3589006" y="5471023"/>
            <a:ext cx="5013989" cy="107573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91440" numCol="1" spcCol="0" rtlCol="0" fromWordArt="0" anchor="ctr" anchorCtr="0" forceAA="0" compatLnSpc="1">
            <a:prstTxWarp prst="textNoShape">
              <a:avLst/>
            </a:prstTxWarp>
            <a:noAutofit/>
          </a:bodyPr>
          <a:lstStyle/>
          <a:p>
            <a:pPr algn="ctr">
              <a:spcBef>
                <a:spcPts val="900"/>
              </a:spcBef>
            </a:pPr>
            <a:r>
              <a:rPr lang="en-US" sz="3200" b="1">
                <a:solidFill>
                  <a:srgbClr val="234051"/>
                </a:solidFill>
              </a:rPr>
              <a:t>Questions?</a:t>
            </a:r>
          </a:p>
        </p:txBody>
      </p:sp>
    </p:spTree>
    <p:extLst>
      <p:ext uri="{BB962C8B-B14F-4D97-AF65-F5344CB8AC3E}">
        <p14:creationId xmlns:p14="http://schemas.microsoft.com/office/powerpoint/2010/main" val="337208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2297F2-6B5F-46F9-8C49-CBA5912CECE9}"/>
              </a:ext>
            </a:extLst>
          </p:cNvPr>
          <p:cNvSpPr txBox="1"/>
          <p:nvPr/>
        </p:nvSpPr>
        <p:spPr>
          <a:xfrm>
            <a:off x="6594427" y="6324870"/>
            <a:ext cx="3975768" cy="21544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lumMod val="75000"/>
                  </a:schemeClr>
                </a:solidFill>
                <a:effectLst/>
                <a:uLnTx/>
                <a:uFillTx/>
                <a:latin typeface="Arial" panose="020B0604020202020204"/>
                <a:ea typeface="+mn-ea"/>
                <a:cs typeface="+mn-cs"/>
              </a:rPr>
              <a:t>2020-2025 Dietary Guidelines for Americans</a:t>
            </a:r>
          </a:p>
        </p:txBody>
      </p:sp>
      <p:sp>
        <p:nvSpPr>
          <p:cNvPr id="63" name="Text Placeholder 62">
            <a:extLst>
              <a:ext uri="{FF2B5EF4-FFF2-40B4-BE49-F238E27FC236}">
                <a16:creationId xmlns:a16="http://schemas.microsoft.com/office/drawing/2014/main" id="{D25F36FF-0191-9E73-D8B1-C0F2AD8BA7D0}"/>
              </a:ext>
            </a:extLst>
          </p:cNvPr>
          <p:cNvSpPr>
            <a:spLocks noGrp="1"/>
          </p:cNvSpPr>
          <p:nvPr>
            <p:ph type="body" sz="quarter" idx="13"/>
          </p:nvPr>
        </p:nvSpPr>
        <p:spPr>
          <a:xfrm>
            <a:off x="496888" y="866333"/>
            <a:ext cx="9768341" cy="327025"/>
          </a:xfrm>
        </p:spPr>
        <p:txBody>
          <a:bodyPr/>
          <a:lstStyle/>
          <a:p>
            <a:r>
              <a:rPr lang="en-US" sz="1800"/>
              <a:t>An Opportunity to Set the Stage for a Lifetime of Wellness</a:t>
            </a:r>
          </a:p>
        </p:txBody>
      </p:sp>
      <p:sp>
        <p:nvSpPr>
          <p:cNvPr id="2" name="Title 1">
            <a:extLst>
              <a:ext uri="{FF2B5EF4-FFF2-40B4-BE49-F238E27FC236}">
                <a16:creationId xmlns:a16="http://schemas.microsoft.com/office/drawing/2014/main" id="{92729254-58EA-4245-AA5C-C2C58DD1B9EE}"/>
              </a:ext>
            </a:extLst>
          </p:cNvPr>
          <p:cNvSpPr>
            <a:spLocks noGrp="1"/>
          </p:cNvSpPr>
          <p:nvPr>
            <p:ph type="title"/>
          </p:nvPr>
        </p:nvSpPr>
        <p:spPr/>
        <p:txBody>
          <a:bodyPr/>
          <a:lstStyle/>
          <a:p>
            <a:r>
              <a:rPr lang="en-US" sz="3200"/>
              <a:t>Healthy Eating Declines in Childhood</a:t>
            </a:r>
          </a:p>
        </p:txBody>
      </p:sp>
      <p:sp>
        <p:nvSpPr>
          <p:cNvPr id="10" name="Rounded Rectangle 9">
            <a:extLst>
              <a:ext uri="{FF2B5EF4-FFF2-40B4-BE49-F238E27FC236}">
                <a16:creationId xmlns:a16="http://schemas.microsoft.com/office/drawing/2014/main" id="{68330BF5-8B1B-341C-5EAB-46C8605043CF}"/>
              </a:ext>
            </a:extLst>
          </p:cNvPr>
          <p:cNvSpPr/>
          <p:nvPr/>
        </p:nvSpPr>
        <p:spPr>
          <a:xfrm rot="16200000">
            <a:off x="-1358124" y="3767584"/>
            <a:ext cx="4051776" cy="322296"/>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2"/>
                </a:solidFill>
              </a:rPr>
              <a:t>Maximum Total Score=100</a:t>
            </a:r>
          </a:p>
        </p:txBody>
      </p:sp>
      <p:cxnSp>
        <p:nvCxnSpPr>
          <p:cNvPr id="11" name="Straight Connector 10">
            <a:extLst>
              <a:ext uri="{FF2B5EF4-FFF2-40B4-BE49-F238E27FC236}">
                <a16:creationId xmlns:a16="http://schemas.microsoft.com/office/drawing/2014/main" id="{40A8DB04-01A9-3653-FADE-41A9899ABDD5}"/>
              </a:ext>
            </a:extLst>
          </p:cNvPr>
          <p:cNvCxnSpPr>
            <a:cxnSpLocks/>
          </p:cNvCxnSpPr>
          <p:nvPr/>
        </p:nvCxnSpPr>
        <p:spPr>
          <a:xfrm>
            <a:off x="2267453" y="2935706"/>
            <a:ext cx="0" cy="2496771"/>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308B17-4944-FFC8-7B7C-C2C3B37A0B24}"/>
              </a:ext>
            </a:extLst>
          </p:cNvPr>
          <p:cNvCxnSpPr>
            <a:cxnSpLocks/>
          </p:cNvCxnSpPr>
          <p:nvPr/>
        </p:nvCxnSpPr>
        <p:spPr>
          <a:xfrm>
            <a:off x="4757253" y="2999509"/>
            <a:ext cx="0" cy="2155862"/>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918CA1-FE2E-93D4-C877-1189C45F0BA7}"/>
              </a:ext>
            </a:extLst>
          </p:cNvPr>
          <p:cNvCxnSpPr>
            <a:cxnSpLocks/>
          </p:cNvCxnSpPr>
          <p:nvPr/>
        </p:nvCxnSpPr>
        <p:spPr>
          <a:xfrm flipH="1">
            <a:off x="7248834" y="3731360"/>
            <a:ext cx="8075" cy="1688417"/>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A1973D-B263-E37F-E598-4EBEDF3496D6}"/>
              </a:ext>
            </a:extLst>
          </p:cNvPr>
          <p:cNvCxnSpPr>
            <a:cxnSpLocks/>
          </p:cNvCxnSpPr>
          <p:nvPr/>
        </p:nvCxnSpPr>
        <p:spPr>
          <a:xfrm>
            <a:off x="9726221" y="3532299"/>
            <a:ext cx="0" cy="1900178"/>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36E78A-3BD6-C0D3-58A2-87DB6D4D2B2F}"/>
              </a:ext>
            </a:extLst>
          </p:cNvPr>
          <p:cNvSpPr txBox="1"/>
          <p:nvPr/>
        </p:nvSpPr>
        <p:spPr>
          <a:xfrm>
            <a:off x="557732" y="5512045"/>
            <a:ext cx="683888" cy="184666"/>
          </a:xfrm>
          <a:prstGeom prst="rect">
            <a:avLst/>
          </a:prstGeom>
          <a:noFill/>
        </p:spPr>
        <p:txBody>
          <a:bodyPr wrap="square" lIns="0" tIns="0" rIns="0" bIns="0" rtlCol="0">
            <a:spAutoFit/>
          </a:bodyPr>
          <a:lstStyle/>
          <a:p>
            <a:pPr algn="r"/>
            <a:r>
              <a:rPr lang="en-US" sz="1200">
                <a:solidFill>
                  <a:schemeClr val="tx1">
                    <a:lumMod val="75000"/>
                    <a:lumOff val="25000"/>
                  </a:schemeClr>
                </a:solidFill>
              </a:rPr>
              <a:t>0</a:t>
            </a:r>
          </a:p>
        </p:txBody>
      </p:sp>
      <p:sp>
        <p:nvSpPr>
          <p:cNvPr id="20" name="TextBox 19">
            <a:extLst>
              <a:ext uri="{FF2B5EF4-FFF2-40B4-BE49-F238E27FC236}">
                <a16:creationId xmlns:a16="http://schemas.microsoft.com/office/drawing/2014/main" id="{F047DF7E-DD68-5019-F3B0-F799D8D4A1EB}"/>
              </a:ext>
            </a:extLst>
          </p:cNvPr>
          <p:cNvSpPr txBox="1"/>
          <p:nvPr/>
        </p:nvSpPr>
        <p:spPr>
          <a:xfrm>
            <a:off x="557732" y="4603398"/>
            <a:ext cx="683888" cy="184666"/>
          </a:xfrm>
          <a:prstGeom prst="rect">
            <a:avLst/>
          </a:prstGeom>
          <a:noFill/>
        </p:spPr>
        <p:txBody>
          <a:bodyPr wrap="square" lIns="0" tIns="0" rIns="0" bIns="0" rtlCol="0">
            <a:spAutoFit/>
          </a:bodyPr>
          <a:lstStyle/>
          <a:p>
            <a:pPr algn="r"/>
            <a:r>
              <a:rPr lang="en-US" sz="1200">
                <a:solidFill>
                  <a:schemeClr val="tx1">
                    <a:lumMod val="75000"/>
                    <a:lumOff val="25000"/>
                  </a:schemeClr>
                </a:solidFill>
              </a:rPr>
              <a:t>20</a:t>
            </a:r>
          </a:p>
        </p:txBody>
      </p:sp>
      <p:sp>
        <p:nvSpPr>
          <p:cNvPr id="21" name="TextBox 20">
            <a:extLst>
              <a:ext uri="{FF2B5EF4-FFF2-40B4-BE49-F238E27FC236}">
                <a16:creationId xmlns:a16="http://schemas.microsoft.com/office/drawing/2014/main" id="{10A653D0-71A0-555A-054D-3000A16E4DEB}"/>
              </a:ext>
            </a:extLst>
          </p:cNvPr>
          <p:cNvSpPr txBox="1"/>
          <p:nvPr/>
        </p:nvSpPr>
        <p:spPr>
          <a:xfrm>
            <a:off x="557732" y="3669346"/>
            <a:ext cx="683888" cy="184666"/>
          </a:xfrm>
          <a:prstGeom prst="rect">
            <a:avLst/>
          </a:prstGeom>
          <a:noFill/>
        </p:spPr>
        <p:txBody>
          <a:bodyPr wrap="square" lIns="0" tIns="0" rIns="0" bIns="0" rtlCol="0">
            <a:spAutoFit/>
          </a:bodyPr>
          <a:lstStyle/>
          <a:p>
            <a:pPr algn="r"/>
            <a:r>
              <a:rPr lang="en-US" sz="1200">
                <a:solidFill>
                  <a:schemeClr val="tx1">
                    <a:lumMod val="75000"/>
                    <a:lumOff val="25000"/>
                  </a:schemeClr>
                </a:solidFill>
              </a:rPr>
              <a:t>40</a:t>
            </a:r>
          </a:p>
        </p:txBody>
      </p:sp>
      <p:sp>
        <p:nvSpPr>
          <p:cNvPr id="22" name="TextBox 21">
            <a:extLst>
              <a:ext uri="{FF2B5EF4-FFF2-40B4-BE49-F238E27FC236}">
                <a16:creationId xmlns:a16="http://schemas.microsoft.com/office/drawing/2014/main" id="{DDCB5003-4ED9-E4F9-A585-3A2D75A0005B}"/>
              </a:ext>
            </a:extLst>
          </p:cNvPr>
          <p:cNvSpPr txBox="1"/>
          <p:nvPr/>
        </p:nvSpPr>
        <p:spPr>
          <a:xfrm>
            <a:off x="557732" y="2773395"/>
            <a:ext cx="683888" cy="184666"/>
          </a:xfrm>
          <a:prstGeom prst="rect">
            <a:avLst/>
          </a:prstGeom>
          <a:noFill/>
        </p:spPr>
        <p:txBody>
          <a:bodyPr wrap="square" lIns="0" tIns="0" rIns="0" bIns="0" rtlCol="0">
            <a:spAutoFit/>
          </a:bodyPr>
          <a:lstStyle/>
          <a:p>
            <a:pPr algn="r"/>
            <a:r>
              <a:rPr lang="en-US" sz="1200">
                <a:solidFill>
                  <a:schemeClr val="tx1">
                    <a:lumMod val="75000"/>
                    <a:lumOff val="25000"/>
                  </a:schemeClr>
                </a:solidFill>
              </a:rPr>
              <a:t>60</a:t>
            </a:r>
          </a:p>
        </p:txBody>
      </p:sp>
      <p:sp>
        <p:nvSpPr>
          <p:cNvPr id="23" name="TextBox 22">
            <a:extLst>
              <a:ext uri="{FF2B5EF4-FFF2-40B4-BE49-F238E27FC236}">
                <a16:creationId xmlns:a16="http://schemas.microsoft.com/office/drawing/2014/main" id="{780B2800-C6D0-4AB4-C0A4-825075F915CE}"/>
              </a:ext>
            </a:extLst>
          </p:cNvPr>
          <p:cNvSpPr txBox="1"/>
          <p:nvPr/>
        </p:nvSpPr>
        <p:spPr>
          <a:xfrm>
            <a:off x="557732" y="1902844"/>
            <a:ext cx="683888" cy="184666"/>
          </a:xfrm>
          <a:prstGeom prst="rect">
            <a:avLst/>
          </a:prstGeom>
          <a:noFill/>
        </p:spPr>
        <p:txBody>
          <a:bodyPr wrap="square" lIns="0" tIns="0" rIns="0" bIns="0" rtlCol="0">
            <a:spAutoFit/>
          </a:bodyPr>
          <a:lstStyle/>
          <a:p>
            <a:pPr algn="r"/>
            <a:r>
              <a:rPr lang="en-US" sz="1200">
                <a:solidFill>
                  <a:schemeClr val="tx1">
                    <a:lumMod val="75000"/>
                    <a:lumOff val="25000"/>
                  </a:schemeClr>
                </a:solidFill>
              </a:rPr>
              <a:t>80</a:t>
            </a:r>
          </a:p>
        </p:txBody>
      </p:sp>
      <p:grpSp>
        <p:nvGrpSpPr>
          <p:cNvPr id="24" name="Group 23">
            <a:extLst>
              <a:ext uri="{FF2B5EF4-FFF2-40B4-BE49-F238E27FC236}">
                <a16:creationId xmlns:a16="http://schemas.microsoft.com/office/drawing/2014/main" id="{0EC3295A-759A-C5A8-2039-3A03820DADF3}"/>
              </a:ext>
            </a:extLst>
          </p:cNvPr>
          <p:cNvGrpSpPr/>
          <p:nvPr/>
        </p:nvGrpSpPr>
        <p:grpSpPr>
          <a:xfrm>
            <a:off x="1476288" y="1953527"/>
            <a:ext cx="9420312" cy="3674846"/>
            <a:chOff x="890016" y="7265930"/>
            <a:chExt cx="3603937" cy="1078777"/>
          </a:xfrm>
        </p:grpSpPr>
        <p:cxnSp>
          <p:nvCxnSpPr>
            <p:cNvPr id="26" name="Straight Connector 25">
              <a:extLst>
                <a:ext uri="{FF2B5EF4-FFF2-40B4-BE49-F238E27FC236}">
                  <a16:creationId xmlns:a16="http://schemas.microsoft.com/office/drawing/2014/main" id="{A620C4A4-E43F-1E40-0B31-39B185158DD3}"/>
                </a:ext>
              </a:extLst>
            </p:cNvPr>
            <p:cNvCxnSpPr>
              <a:cxnSpLocks/>
            </p:cNvCxnSpPr>
            <p:nvPr/>
          </p:nvCxnSpPr>
          <p:spPr>
            <a:xfrm>
              <a:off x="890016" y="8344707"/>
              <a:ext cx="3603937" cy="0"/>
            </a:xfrm>
            <a:prstGeom prst="line">
              <a:avLst/>
            </a:prstGeom>
            <a:ln w="9525">
              <a:solidFill>
                <a:schemeClr val="bg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EBE7D3-A972-B8EA-82D2-B7AB6748AD94}"/>
                </a:ext>
              </a:extLst>
            </p:cNvPr>
            <p:cNvCxnSpPr>
              <a:cxnSpLocks/>
            </p:cNvCxnSpPr>
            <p:nvPr/>
          </p:nvCxnSpPr>
          <p:spPr>
            <a:xfrm>
              <a:off x="890016" y="8075012"/>
              <a:ext cx="3603937" cy="0"/>
            </a:xfrm>
            <a:prstGeom prst="line">
              <a:avLst/>
            </a:prstGeom>
            <a:ln w="9525">
              <a:solidFill>
                <a:schemeClr val="bg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300FE6-255A-1EA5-0186-43244E7E13E8}"/>
                </a:ext>
              </a:extLst>
            </p:cNvPr>
            <p:cNvCxnSpPr>
              <a:cxnSpLocks/>
            </p:cNvCxnSpPr>
            <p:nvPr/>
          </p:nvCxnSpPr>
          <p:spPr>
            <a:xfrm>
              <a:off x="890016" y="7805318"/>
              <a:ext cx="3603937" cy="0"/>
            </a:xfrm>
            <a:prstGeom prst="line">
              <a:avLst/>
            </a:prstGeom>
            <a:ln w="9525">
              <a:solidFill>
                <a:schemeClr val="bg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D86023-8308-0FA3-A137-3B9D9BEC13C5}"/>
                </a:ext>
              </a:extLst>
            </p:cNvPr>
            <p:cNvCxnSpPr>
              <a:cxnSpLocks/>
            </p:cNvCxnSpPr>
            <p:nvPr/>
          </p:nvCxnSpPr>
          <p:spPr>
            <a:xfrm>
              <a:off x="890016" y="7535624"/>
              <a:ext cx="3603937" cy="0"/>
            </a:xfrm>
            <a:prstGeom prst="line">
              <a:avLst/>
            </a:prstGeom>
            <a:ln w="9525">
              <a:solidFill>
                <a:schemeClr val="bg2">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A0DC79D-FD74-2089-7A54-5F2758FB2674}"/>
                </a:ext>
              </a:extLst>
            </p:cNvPr>
            <p:cNvCxnSpPr>
              <a:cxnSpLocks/>
            </p:cNvCxnSpPr>
            <p:nvPr/>
          </p:nvCxnSpPr>
          <p:spPr>
            <a:xfrm>
              <a:off x="890016" y="7265930"/>
              <a:ext cx="3603937" cy="0"/>
            </a:xfrm>
            <a:prstGeom prst="line">
              <a:avLst/>
            </a:prstGeom>
            <a:ln w="9525">
              <a:solidFill>
                <a:schemeClr val="bg2">
                  <a:lumMod val="50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31B37EC8-D831-E66B-108A-ACD1A141EC6C}"/>
              </a:ext>
            </a:extLst>
          </p:cNvPr>
          <p:cNvSpPr txBox="1"/>
          <p:nvPr/>
        </p:nvSpPr>
        <p:spPr>
          <a:xfrm>
            <a:off x="1482993" y="5769953"/>
            <a:ext cx="1408005" cy="184666"/>
          </a:xfrm>
          <a:prstGeom prst="rect">
            <a:avLst/>
          </a:prstGeom>
          <a:noFill/>
        </p:spPr>
        <p:txBody>
          <a:bodyPr wrap="square" lIns="0" tIns="0" rIns="0" bIns="0" rtlCol="0">
            <a:spAutoFit/>
          </a:bodyPr>
          <a:lstStyle/>
          <a:p>
            <a:pPr algn="ctr"/>
            <a:r>
              <a:rPr lang="en-US" sz="1200" b="1">
                <a:solidFill>
                  <a:schemeClr val="tx1">
                    <a:lumMod val="75000"/>
                    <a:lumOff val="25000"/>
                  </a:schemeClr>
                </a:solidFill>
                <a:latin typeface="Arial" panose="020B0604020202020204" pitchFamily="34" charset="0"/>
                <a:cs typeface="Arial" panose="020B0604020202020204" pitchFamily="34" charset="0"/>
              </a:rPr>
              <a:t>Ages 2–4</a:t>
            </a:r>
          </a:p>
        </p:txBody>
      </p:sp>
      <p:sp>
        <p:nvSpPr>
          <p:cNvPr id="33" name="TextBox 32">
            <a:extLst>
              <a:ext uri="{FF2B5EF4-FFF2-40B4-BE49-F238E27FC236}">
                <a16:creationId xmlns:a16="http://schemas.microsoft.com/office/drawing/2014/main" id="{153F66DE-1F79-0E97-1C34-4E732A5564EC}"/>
              </a:ext>
            </a:extLst>
          </p:cNvPr>
          <p:cNvSpPr txBox="1"/>
          <p:nvPr/>
        </p:nvSpPr>
        <p:spPr>
          <a:xfrm>
            <a:off x="4049675" y="5769953"/>
            <a:ext cx="1408005" cy="184666"/>
          </a:xfrm>
          <a:prstGeom prst="rect">
            <a:avLst/>
          </a:prstGeom>
          <a:noFill/>
        </p:spPr>
        <p:txBody>
          <a:bodyPr wrap="square" lIns="0" tIns="0" rIns="0" bIns="0" rtlCol="0">
            <a:spAutoFit/>
          </a:bodyPr>
          <a:lstStyle/>
          <a:p>
            <a:pPr algn="ctr"/>
            <a:r>
              <a:rPr lang="en-US" sz="1200" b="1">
                <a:solidFill>
                  <a:schemeClr val="tx1">
                    <a:lumMod val="75000"/>
                    <a:lumOff val="25000"/>
                  </a:schemeClr>
                </a:solidFill>
                <a:latin typeface="Arial" panose="020B0604020202020204" pitchFamily="34" charset="0"/>
                <a:cs typeface="Arial" panose="020B0604020202020204" pitchFamily="34" charset="0"/>
              </a:rPr>
              <a:t>Ages 5–8</a:t>
            </a:r>
          </a:p>
        </p:txBody>
      </p:sp>
      <p:sp>
        <p:nvSpPr>
          <p:cNvPr id="34" name="TextBox 33">
            <a:extLst>
              <a:ext uri="{FF2B5EF4-FFF2-40B4-BE49-F238E27FC236}">
                <a16:creationId xmlns:a16="http://schemas.microsoft.com/office/drawing/2014/main" id="{4EFFB50A-6633-FE11-1BC3-93CBF8C5F389}"/>
              </a:ext>
            </a:extLst>
          </p:cNvPr>
          <p:cNvSpPr txBox="1"/>
          <p:nvPr/>
        </p:nvSpPr>
        <p:spPr>
          <a:xfrm>
            <a:off x="6540206" y="5769953"/>
            <a:ext cx="1408005" cy="184666"/>
          </a:xfrm>
          <a:prstGeom prst="rect">
            <a:avLst/>
          </a:prstGeom>
          <a:noFill/>
        </p:spPr>
        <p:txBody>
          <a:bodyPr wrap="square" lIns="0" tIns="0" rIns="0" bIns="0" rtlCol="0">
            <a:spAutoFit/>
          </a:bodyPr>
          <a:lstStyle/>
          <a:p>
            <a:pPr algn="ctr"/>
            <a:r>
              <a:rPr lang="en-US" sz="1200" b="1">
                <a:solidFill>
                  <a:schemeClr val="tx1">
                    <a:lumMod val="75000"/>
                    <a:lumOff val="25000"/>
                  </a:schemeClr>
                </a:solidFill>
                <a:latin typeface="Arial" panose="020B0604020202020204" pitchFamily="34" charset="0"/>
                <a:cs typeface="Arial" panose="020B0604020202020204" pitchFamily="34" charset="0"/>
              </a:rPr>
              <a:t>Ages 9–13</a:t>
            </a:r>
          </a:p>
        </p:txBody>
      </p:sp>
      <p:sp>
        <p:nvSpPr>
          <p:cNvPr id="35" name="TextBox 34">
            <a:extLst>
              <a:ext uri="{FF2B5EF4-FFF2-40B4-BE49-F238E27FC236}">
                <a16:creationId xmlns:a16="http://schemas.microsoft.com/office/drawing/2014/main" id="{564FFC90-2DAD-4C5C-F188-8AEF9CEB0BCF}"/>
              </a:ext>
            </a:extLst>
          </p:cNvPr>
          <p:cNvSpPr txBox="1"/>
          <p:nvPr/>
        </p:nvSpPr>
        <p:spPr>
          <a:xfrm>
            <a:off x="9022218" y="5769953"/>
            <a:ext cx="1408005" cy="184666"/>
          </a:xfrm>
          <a:prstGeom prst="rect">
            <a:avLst/>
          </a:prstGeom>
          <a:noFill/>
        </p:spPr>
        <p:txBody>
          <a:bodyPr wrap="square" lIns="0" tIns="0" rIns="0" bIns="0" rtlCol="0">
            <a:spAutoFit/>
          </a:bodyPr>
          <a:lstStyle/>
          <a:p>
            <a:pPr algn="ctr"/>
            <a:r>
              <a:rPr lang="en-US" sz="1200" b="1">
                <a:solidFill>
                  <a:schemeClr val="tx1">
                    <a:lumMod val="75000"/>
                    <a:lumOff val="25000"/>
                  </a:schemeClr>
                </a:solidFill>
                <a:latin typeface="Arial" panose="020B0604020202020204" pitchFamily="34" charset="0"/>
                <a:cs typeface="Arial" panose="020B0604020202020204" pitchFamily="34" charset="0"/>
              </a:rPr>
              <a:t>Ages 14–18</a:t>
            </a:r>
          </a:p>
        </p:txBody>
      </p:sp>
      <p:sp>
        <p:nvSpPr>
          <p:cNvPr id="39" name="Oval 38">
            <a:extLst>
              <a:ext uri="{FF2B5EF4-FFF2-40B4-BE49-F238E27FC236}">
                <a16:creationId xmlns:a16="http://schemas.microsoft.com/office/drawing/2014/main" id="{320D47C8-88B7-D2BA-0EED-810BD90A0A69}"/>
              </a:ext>
            </a:extLst>
          </p:cNvPr>
          <p:cNvSpPr/>
          <p:nvPr/>
        </p:nvSpPr>
        <p:spPr>
          <a:xfrm>
            <a:off x="1755617" y="2310194"/>
            <a:ext cx="989811" cy="98981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27432" rIns="0" bIns="0" rtlCol="0" anchor="ctr"/>
          <a:lstStyle/>
          <a:p>
            <a:pPr algn="ctr"/>
            <a:r>
              <a:rPr lang="en-US" sz="2400" b="1">
                <a:solidFill>
                  <a:schemeClr val="bg1"/>
                </a:solidFill>
                <a:latin typeface="Arial" panose="020B0604020202020204" pitchFamily="34" charset="0"/>
                <a:cs typeface="Arial" panose="020B0604020202020204" pitchFamily="34" charset="0"/>
              </a:rPr>
              <a:t>61</a:t>
            </a:r>
          </a:p>
        </p:txBody>
      </p:sp>
      <p:sp>
        <p:nvSpPr>
          <p:cNvPr id="40" name="Oval 39">
            <a:extLst>
              <a:ext uri="{FF2B5EF4-FFF2-40B4-BE49-F238E27FC236}">
                <a16:creationId xmlns:a16="http://schemas.microsoft.com/office/drawing/2014/main" id="{003AD352-8B4E-413C-7003-758E56692934}"/>
              </a:ext>
            </a:extLst>
          </p:cNvPr>
          <p:cNvSpPr/>
          <p:nvPr/>
        </p:nvSpPr>
        <p:spPr>
          <a:xfrm>
            <a:off x="4258771" y="2624586"/>
            <a:ext cx="989811" cy="98981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27432" rIns="0" bIns="0" rtlCol="0" anchor="ctr"/>
          <a:lstStyle/>
          <a:p>
            <a:pPr algn="ctr"/>
            <a:r>
              <a:rPr lang="en-US" sz="2400" b="1">
                <a:solidFill>
                  <a:schemeClr val="bg1"/>
                </a:solidFill>
                <a:latin typeface="Arial" panose="020B0604020202020204" pitchFamily="34" charset="0"/>
                <a:cs typeface="Arial" panose="020B0604020202020204" pitchFamily="34" charset="0"/>
              </a:rPr>
              <a:t>55</a:t>
            </a:r>
          </a:p>
        </p:txBody>
      </p:sp>
      <p:sp>
        <p:nvSpPr>
          <p:cNvPr id="41" name="Oval 40">
            <a:extLst>
              <a:ext uri="{FF2B5EF4-FFF2-40B4-BE49-F238E27FC236}">
                <a16:creationId xmlns:a16="http://schemas.microsoft.com/office/drawing/2014/main" id="{11CBCEA4-EBCD-25D2-125A-0790C2403760}"/>
              </a:ext>
            </a:extLst>
          </p:cNvPr>
          <p:cNvSpPr/>
          <p:nvPr/>
        </p:nvSpPr>
        <p:spPr>
          <a:xfrm>
            <a:off x="6753928" y="2754251"/>
            <a:ext cx="989811" cy="98981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27432" rIns="0" bIns="0" rtlCol="0" anchor="ctr"/>
          <a:lstStyle/>
          <a:p>
            <a:pPr algn="ctr"/>
            <a:r>
              <a:rPr lang="en-US" sz="2400" b="1">
                <a:solidFill>
                  <a:schemeClr val="bg1"/>
                </a:solidFill>
                <a:latin typeface="Arial" panose="020B0604020202020204" pitchFamily="34" charset="0"/>
                <a:cs typeface="Arial" panose="020B0604020202020204" pitchFamily="34" charset="0"/>
              </a:rPr>
              <a:t>52</a:t>
            </a:r>
          </a:p>
        </p:txBody>
      </p:sp>
      <p:sp>
        <p:nvSpPr>
          <p:cNvPr id="42" name="Oval 41">
            <a:extLst>
              <a:ext uri="{FF2B5EF4-FFF2-40B4-BE49-F238E27FC236}">
                <a16:creationId xmlns:a16="http://schemas.microsoft.com/office/drawing/2014/main" id="{1EE68F54-F1D4-B01A-ECB8-4CBE69244698}"/>
              </a:ext>
            </a:extLst>
          </p:cNvPr>
          <p:cNvSpPr/>
          <p:nvPr/>
        </p:nvSpPr>
        <p:spPr>
          <a:xfrm>
            <a:off x="9183153" y="2868524"/>
            <a:ext cx="989811" cy="98981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27432" rIns="0" bIns="0" rtlCol="0" anchor="ctr"/>
          <a:lstStyle/>
          <a:p>
            <a:pPr algn="ctr"/>
            <a:r>
              <a:rPr lang="en-US" sz="2400" b="1">
                <a:solidFill>
                  <a:schemeClr val="bg1"/>
                </a:solidFill>
                <a:latin typeface="Arial" panose="020B0604020202020204" pitchFamily="34" charset="0"/>
                <a:cs typeface="Arial" panose="020B0604020202020204" pitchFamily="34" charset="0"/>
              </a:rPr>
              <a:t>51</a:t>
            </a:r>
          </a:p>
        </p:txBody>
      </p:sp>
      <p:pic>
        <p:nvPicPr>
          <p:cNvPr id="46" name="Graphic 45">
            <a:extLst>
              <a:ext uri="{FF2B5EF4-FFF2-40B4-BE49-F238E27FC236}">
                <a16:creationId xmlns:a16="http://schemas.microsoft.com/office/drawing/2014/main" id="{21A6568A-AB8F-740D-838C-396D7FFD4D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308" t="-1030" r="-1856" b="21138"/>
          <a:stretch/>
        </p:blipFill>
        <p:spPr>
          <a:xfrm>
            <a:off x="1901111" y="4429364"/>
            <a:ext cx="671993" cy="1208204"/>
          </a:xfrm>
          <a:prstGeom prst="rect">
            <a:avLst/>
          </a:prstGeom>
        </p:spPr>
      </p:pic>
      <p:pic>
        <p:nvPicPr>
          <p:cNvPr id="47" name="Graphic 46">
            <a:extLst>
              <a:ext uri="{FF2B5EF4-FFF2-40B4-BE49-F238E27FC236}">
                <a16:creationId xmlns:a16="http://schemas.microsoft.com/office/drawing/2014/main" id="{15865CB7-F16F-851B-4543-73847AB16E9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 r="846" b="26624"/>
          <a:stretch/>
        </p:blipFill>
        <p:spPr>
          <a:xfrm>
            <a:off x="4139404" y="4405722"/>
            <a:ext cx="1089768" cy="1232583"/>
          </a:xfrm>
          <a:prstGeom prst="rect">
            <a:avLst/>
          </a:prstGeom>
        </p:spPr>
      </p:pic>
      <p:pic>
        <p:nvPicPr>
          <p:cNvPr id="48" name="Graphic 47">
            <a:extLst>
              <a:ext uri="{FF2B5EF4-FFF2-40B4-BE49-F238E27FC236}">
                <a16:creationId xmlns:a16="http://schemas.microsoft.com/office/drawing/2014/main" id="{ACB969FB-8D71-18E0-853F-8F210E1489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72812" y="4128462"/>
            <a:ext cx="1159593" cy="1501228"/>
          </a:xfrm>
          <a:prstGeom prst="rect">
            <a:avLst/>
          </a:prstGeom>
        </p:spPr>
      </p:pic>
      <p:pic>
        <p:nvPicPr>
          <p:cNvPr id="49" name="Graphic 48">
            <a:extLst>
              <a:ext uri="{FF2B5EF4-FFF2-40B4-BE49-F238E27FC236}">
                <a16:creationId xmlns:a16="http://schemas.microsoft.com/office/drawing/2014/main" id="{5EFD660D-6AD5-DDD8-2885-5CD782F47B8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12520"/>
          <a:stretch/>
        </p:blipFill>
        <p:spPr>
          <a:xfrm>
            <a:off x="9218480" y="3872511"/>
            <a:ext cx="919158" cy="1749494"/>
          </a:xfrm>
          <a:prstGeom prst="rect">
            <a:avLst/>
          </a:prstGeom>
        </p:spPr>
      </p:pic>
      <p:sp>
        <p:nvSpPr>
          <p:cNvPr id="58" name="TextBox 57">
            <a:extLst>
              <a:ext uri="{FF2B5EF4-FFF2-40B4-BE49-F238E27FC236}">
                <a16:creationId xmlns:a16="http://schemas.microsoft.com/office/drawing/2014/main" id="{19F5B852-E5EC-CAB7-AAB7-95A830C2F5B6}"/>
              </a:ext>
            </a:extLst>
          </p:cNvPr>
          <p:cNvSpPr txBox="1"/>
          <p:nvPr/>
        </p:nvSpPr>
        <p:spPr>
          <a:xfrm>
            <a:off x="852176" y="6356898"/>
            <a:ext cx="6004388" cy="123111"/>
          </a:xfrm>
          <a:prstGeom prst="rect">
            <a:avLst/>
          </a:prstGeom>
          <a:noFill/>
        </p:spPr>
        <p:txBody>
          <a:bodyPr wrap="square" lIns="0" tIns="0" rIns="0" bIns="0" rtlCol="0">
            <a:spAutoFit/>
          </a:bodyPr>
          <a:lstStyle/>
          <a:p>
            <a:pPr>
              <a:spcBef>
                <a:spcPts val="600"/>
              </a:spcBef>
            </a:pPr>
            <a:r>
              <a:rPr lang="en-US" sz="800" b="1">
                <a:solidFill>
                  <a:schemeClr val="tx1">
                    <a:lumMod val="50000"/>
                    <a:lumOff val="50000"/>
                  </a:schemeClr>
                </a:solidFill>
                <a:latin typeface="Arial" panose="020B0604020202020204" pitchFamily="34" charset="0"/>
                <a:cs typeface="Arial" panose="020B0604020202020204" pitchFamily="34" charset="0"/>
              </a:rPr>
              <a:t>Data Source: </a:t>
            </a:r>
            <a:r>
              <a:rPr lang="en-US" sz="800">
                <a:solidFill>
                  <a:schemeClr val="tx1">
                    <a:lumMod val="50000"/>
                    <a:lumOff val="50000"/>
                  </a:schemeClr>
                </a:solidFill>
                <a:latin typeface="Arial" panose="020B0604020202020204" pitchFamily="34" charset="0"/>
                <a:cs typeface="Arial" panose="020B0604020202020204" pitchFamily="34" charset="0"/>
              </a:rPr>
              <a:t>Analysis of What We Eat in America, NHANES 2015–2016, age 2 and older, day 1 dietary intake data, weighted.</a:t>
            </a:r>
          </a:p>
        </p:txBody>
      </p:sp>
      <p:sp>
        <p:nvSpPr>
          <p:cNvPr id="36" name="Rounded Rectangle 35">
            <a:extLst>
              <a:ext uri="{FF2B5EF4-FFF2-40B4-BE49-F238E27FC236}">
                <a16:creationId xmlns:a16="http://schemas.microsoft.com/office/drawing/2014/main" id="{0EAC59F8-B2DA-0E81-DC8F-2E16AE3D8701}"/>
              </a:ext>
            </a:extLst>
          </p:cNvPr>
          <p:cNvSpPr/>
          <p:nvPr/>
        </p:nvSpPr>
        <p:spPr>
          <a:xfrm>
            <a:off x="1097133" y="1265981"/>
            <a:ext cx="9997734" cy="294795"/>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7" name="TextBox 36">
            <a:extLst>
              <a:ext uri="{FF2B5EF4-FFF2-40B4-BE49-F238E27FC236}">
                <a16:creationId xmlns:a16="http://schemas.microsoft.com/office/drawing/2014/main" id="{F4A2C9D3-E48B-B497-992E-FA8BF27D50A4}"/>
              </a:ext>
            </a:extLst>
          </p:cNvPr>
          <p:cNvSpPr txBox="1"/>
          <p:nvPr/>
        </p:nvSpPr>
        <p:spPr>
          <a:xfrm>
            <a:off x="974489" y="1320159"/>
            <a:ext cx="10243022" cy="231089"/>
          </a:xfrm>
          <a:prstGeom prst="rect">
            <a:avLst/>
          </a:prstGeom>
          <a:noFill/>
        </p:spPr>
        <p:txBody>
          <a:bodyPr wrap="square" lIns="0" tIns="0" rIns="0" bIns="0" rtlCol="0">
            <a:noAutofit/>
          </a:bodyPr>
          <a:lstStyle/>
          <a:p>
            <a:pPr algn="ctr">
              <a:spcBef>
                <a:spcPts val="900"/>
              </a:spcBef>
            </a:pPr>
            <a:r>
              <a:rPr lang="en-US" sz="1200" b="1">
                <a:solidFill>
                  <a:schemeClr val="tx2"/>
                </a:solidFill>
              </a:rPr>
              <a:t>Healthy Eating Index Scores Across Childhood and Adolescence</a:t>
            </a:r>
          </a:p>
        </p:txBody>
      </p:sp>
      <p:sp>
        <p:nvSpPr>
          <p:cNvPr id="38" name="Slide Number Placeholder 1">
            <a:extLst>
              <a:ext uri="{FF2B5EF4-FFF2-40B4-BE49-F238E27FC236}">
                <a16:creationId xmlns:a16="http://schemas.microsoft.com/office/drawing/2014/main" id="{B24F833B-D0D5-E277-8434-24D99A6BF7F4}"/>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3</a:t>
            </a:fld>
            <a:endParaRPr lang="en-US" noProof="0"/>
          </a:p>
        </p:txBody>
      </p:sp>
    </p:spTree>
    <p:extLst>
      <p:ext uri="{BB962C8B-B14F-4D97-AF65-F5344CB8AC3E}">
        <p14:creationId xmlns:p14="http://schemas.microsoft.com/office/powerpoint/2010/main" val="399286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70313B5-0B79-034F-9C4F-D28E9F4676D3}"/>
              </a:ext>
            </a:extLst>
          </p:cNvPr>
          <p:cNvSpPr>
            <a:spLocks noGrp="1"/>
          </p:cNvSpPr>
          <p:nvPr>
            <p:ph type="body" sz="quarter" idx="13"/>
          </p:nvPr>
        </p:nvSpPr>
        <p:spPr>
          <a:xfrm>
            <a:off x="496888" y="879981"/>
            <a:ext cx="9768341" cy="327025"/>
          </a:xfrm>
        </p:spPr>
        <p:txBody>
          <a:bodyPr/>
          <a:lstStyle/>
          <a:p>
            <a:r>
              <a:rPr lang="en-US" sz="1800"/>
              <a:t>Black 2-5 year olds &gt;1 serving short/day and the trend continues</a:t>
            </a:r>
          </a:p>
        </p:txBody>
      </p:sp>
      <p:sp>
        <p:nvSpPr>
          <p:cNvPr id="4" name="Title 3">
            <a:extLst>
              <a:ext uri="{FF2B5EF4-FFF2-40B4-BE49-F238E27FC236}">
                <a16:creationId xmlns:a16="http://schemas.microsoft.com/office/drawing/2014/main" id="{32910839-BDD9-1544-8C4F-96EA02C00BE4}"/>
              </a:ext>
            </a:extLst>
          </p:cNvPr>
          <p:cNvSpPr>
            <a:spLocks noGrp="1"/>
          </p:cNvSpPr>
          <p:nvPr>
            <p:ph type="title"/>
          </p:nvPr>
        </p:nvSpPr>
        <p:spPr/>
        <p:txBody>
          <a:bodyPr/>
          <a:lstStyle/>
          <a:p>
            <a:r>
              <a:rPr lang="en-US" sz="3200"/>
              <a:t>The Dairy Gap is Evident at a Shockingly Early Age</a:t>
            </a:r>
          </a:p>
        </p:txBody>
      </p:sp>
      <p:sp>
        <p:nvSpPr>
          <p:cNvPr id="21" name="Footer Placeholder 20">
            <a:extLst>
              <a:ext uri="{FF2B5EF4-FFF2-40B4-BE49-F238E27FC236}">
                <a16:creationId xmlns:a16="http://schemas.microsoft.com/office/drawing/2014/main" id="{1A874929-FC72-2B45-BEB1-ECF43D2AFB19}"/>
              </a:ext>
            </a:extLst>
          </p:cNvPr>
          <p:cNvSpPr>
            <a:spLocks noGrp="1"/>
          </p:cNvSpPr>
          <p:nvPr>
            <p:ph type="ftr" sz="quarter" idx="15"/>
          </p:nvPr>
        </p:nvSpPr>
        <p:spPr>
          <a:xfrm>
            <a:off x="855023" y="6235694"/>
            <a:ext cx="3739862" cy="365125"/>
          </a:xfrm>
        </p:spPr>
        <p:txBody>
          <a:bodyPr/>
          <a:lstStyle/>
          <a:p>
            <a:pPr lvl="0"/>
            <a:r>
              <a:rPr lang="en-US" b="1" noProof="0">
                <a:solidFill>
                  <a:schemeClr val="tx1">
                    <a:lumMod val="50000"/>
                    <a:lumOff val="50000"/>
                  </a:schemeClr>
                </a:solidFill>
              </a:rPr>
              <a:t>Source</a:t>
            </a:r>
            <a:r>
              <a:rPr lang="en-US" noProof="0">
                <a:solidFill>
                  <a:schemeClr val="tx1">
                    <a:lumMod val="50000"/>
                    <a:lumOff val="50000"/>
                  </a:schemeClr>
                </a:solidFill>
              </a:rPr>
              <a:t>: NHANES 2017-18</a:t>
            </a:r>
          </a:p>
        </p:txBody>
      </p:sp>
      <p:sp>
        <p:nvSpPr>
          <p:cNvPr id="2" name="Slide Number Placeholder 1">
            <a:extLst>
              <a:ext uri="{FF2B5EF4-FFF2-40B4-BE49-F238E27FC236}">
                <a16:creationId xmlns:a16="http://schemas.microsoft.com/office/drawing/2014/main" id="{4C2767B4-9CB2-9848-947D-CC32D37EF175}"/>
              </a:ext>
            </a:extLst>
          </p:cNvPr>
          <p:cNvSpPr>
            <a:spLocks noGrp="1"/>
          </p:cNvSpPr>
          <p:nvPr>
            <p:ph type="sldNum" sz="quarter" idx="16"/>
          </p:nvPr>
        </p:nvSpPr>
        <p:spPr/>
        <p:txBody>
          <a:bodyPr/>
          <a:lstStyle/>
          <a:p>
            <a:pPr lvl="0"/>
            <a:fld id="{A82C3BC0-3EBF-3C4C-A3D8-795624EBC6AA}" type="slidenum">
              <a:rPr lang="en-US" noProof="0" smtClean="0"/>
              <a:pPr lvl="0"/>
              <a:t>4</a:t>
            </a:fld>
            <a:endParaRPr lang="en-US" noProof="0"/>
          </a:p>
        </p:txBody>
      </p:sp>
      <p:graphicFrame>
        <p:nvGraphicFramePr>
          <p:cNvPr id="8" name="Chart 7">
            <a:extLst>
              <a:ext uri="{FF2B5EF4-FFF2-40B4-BE49-F238E27FC236}">
                <a16:creationId xmlns:a16="http://schemas.microsoft.com/office/drawing/2014/main" id="{103F4652-FA85-9242-8E3C-9A607E4CF516}"/>
              </a:ext>
            </a:extLst>
          </p:cNvPr>
          <p:cNvGraphicFramePr/>
          <p:nvPr>
            <p:extLst>
              <p:ext uri="{D42A27DB-BD31-4B8C-83A1-F6EECF244321}">
                <p14:modId xmlns:p14="http://schemas.microsoft.com/office/powerpoint/2010/main" val="2051083417"/>
              </p:ext>
            </p:extLst>
          </p:nvPr>
        </p:nvGraphicFramePr>
        <p:xfrm>
          <a:off x="855023" y="1532236"/>
          <a:ext cx="10770919" cy="452563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4B670D0-B7D1-7840-B3A0-3BA7BD70B5B4}"/>
              </a:ext>
            </a:extLst>
          </p:cNvPr>
          <p:cNvSpPr txBox="1"/>
          <p:nvPr/>
        </p:nvSpPr>
        <p:spPr>
          <a:xfrm rot="16200000">
            <a:off x="-1472014" y="3685862"/>
            <a:ext cx="4212812" cy="27500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Average total dairy servings per day</a:t>
            </a:r>
          </a:p>
        </p:txBody>
      </p:sp>
      <p:sp>
        <p:nvSpPr>
          <p:cNvPr id="27" name="TextBox 26">
            <a:extLst>
              <a:ext uri="{FF2B5EF4-FFF2-40B4-BE49-F238E27FC236}">
                <a16:creationId xmlns:a16="http://schemas.microsoft.com/office/drawing/2014/main" id="{81FAC02F-6297-9841-BD58-46FBAE35C54F}"/>
              </a:ext>
            </a:extLst>
          </p:cNvPr>
          <p:cNvSpPr txBox="1"/>
          <p:nvPr/>
        </p:nvSpPr>
        <p:spPr>
          <a:xfrm>
            <a:off x="5736828" y="5508643"/>
            <a:ext cx="333938" cy="23235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28" name="TextBox 27">
            <a:extLst>
              <a:ext uri="{FF2B5EF4-FFF2-40B4-BE49-F238E27FC236}">
                <a16:creationId xmlns:a16="http://schemas.microsoft.com/office/drawing/2014/main" id="{5DCA249F-B0FC-1C44-87E6-FE994BB4164B}"/>
              </a:ext>
            </a:extLst>
          </p:cNvPr>
          <p:cNvSpPr txBox="1"/>
          <p:nvPr/>
        </p:nvSpPr>
        <p:spPr>
          <a:xfrm>
            <a:off x="4678049" y="5508643"/>
            <a:ext cx="333938" cy="23235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29" name="TextBox 28">
            <a:extLst>
              <a:ext uri="{FF2B5EF4-FFF2-40B4-BE49-F238E27FC236}">
                <a16:creationId xmlns:a16="http://schemas.microsoft.com/office/drawing/2014/main" id="{A5D670B5-2FD6-344F-AD41-50D68BCAD6C0}"/>
              </a:ext>
            </a:extLst>
          </p:cNvPr>
          <p:cNvSpPr txBox="1"/>
          <p:nvPr/>
        </p:nvSpPr>
        <p:spPr>
          <a:xfrm>
            <a:off x="8278301" y="5508643"/>
            <a:ext cx="333938" cy="23235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30" name="TextBox 29">
            <a:extLst>
              <a:ext uri="{FF2B5EF4-FFF2-40B4-BE49-F238E27FC236}">
                <a16:creationId xmlns:a16="http://schemas.microsoft.com/office/drawing/2014/main" id="{998DF8A1-7822-8B40-87A4-EB417BF38453}"/>
              </a:ext>
            </a:extLst>
          </p:cNvPr>
          <p:cNvSpPr txBox="1"/>
          <p:nvPr/>
        </p:nvSpPr>
        <p:spPr>
          <a:xfrm>
            <a:off x="7758133" y="5508643"/>
            <a:ext cx="333938" cy="23235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31" name="TextBox 30">
            <a:extLst>
              <a:ext uri="{FF2B5EF4-FFF2-40B4-BE49-F238E27FC236}">
                <a16:creationId xmlns:a16="http://schemas.microsoft.com/office/drawing/2014/main" id="{95D5D9DD-F620-5D44-8A89-B1A7917E13EE}"/>
              </a:ext>
            </a:extLst>
          </p:cNvPr>
          <p:cNvSpPr txBox="1"/>
          <p:nvPr/>
        </p:nvSpPr>
        <p:spPr>
          <a:xfrm>
            <a:off x="10299606" y="5508643"/>
            <a:ext cx="333938" cy="23235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32" name="TextBox 31">
            <a:extLst>
              <a:ext uri="{FF2B5EF4-FFF2-40B4-BE49-F238E27FC236}">
                <a16:creationId xmlns:a16="http://schemas.microsoft.com/office/drawing/2014/main" id="{79D2BC02-2C31-4049-AE79-D7DC1F301FDA}"/>
              </a:ext>
            </a:extLst>
          </p:cNvPr>
          <p:cNvSpPr txBox="1"/>
          <p:nvPr/>
        </p:nvSpPr>
        <p:spPr>
          <a:xfrm>
            <a:off x="9779438" y="5508643"/>
            <a:ext cx="333938" cy="23235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33" name="TextBox 32">
            <a:extLst>
              <a:ext uri="{FF2B5EF4-FFF2-40B4-BE49-F238E27FC236}">
                <a16:creationId xmlns:a16="http://schemas.microsoft.com/office/drawing/2014/main" id="{12E40D7E-7570-304B-B28C-8035BE5B2F63}"/>
              </a:ext>
            </a:extLst>
          </p:cNvPr>
          <p:cNvSpPr txBox="1"/>
          <p:nvPr/>
        </p:nvSpPr>
        <p:spPr>
          <a:xfrm>
            <a:off x="10828996" y="5508643"/>
            <a:ext cx="333938" cy="23235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34" name="TextBox 33">
            <a:extLst>
              <a:ext uri="{FF2B5EF4-FFF2-40B4-BE49-F238E27FC236}">
                <a16:creationId xmlns:a16="http://schemas.microsoft.com/office/drawing/2014/main" id="{5505DE2D-087F-5042-BBD2-83788B6B113A}"/>
              </a:ext>
            </a:extLst>
          </p:cNvPr>
          <p:cNvSpPr txBox="1"/>
          <p:nvPr/>
        </p:nvSpPr>
        <p:spPr>
          <a:xfrm>
            <a:off x="3186133" y="5508643"/>
            <a:ext cx="333938" cy="23235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25" name="TextBox 24">
            <a:extLst>
              <a:ext uri="{FF2B5EF4-FFF2-40B4-BE49-F238E27FC236}">
                <a16:creationId xmlns:a16="http://schemas.microsoft.com/office/drawing/2014/main" id="{CABB0535-7BCD-F54B-B550-F626755A8F3D}"/>
              </a:ext>
            </a:extLst>
          </p:cNvPr>
          <p:cNvSpPr txBox="1"/>
          <p:nvPr/>
        </p:nvSpPr>
        <p:spPr>
          <a:xfrm>
            <a:off x="2332887" y="6310534"/>
            <a:ext cx="237436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 Significantly different than Non-Hispanic White</a:t>
            </a:r>
          </a:p>
        </p:txBody>
      </p:sp>
      <p:sp>
        <p:nvSpPr>
          <p:cNvPr id="3" name="Rectangle 2">
            <a:extLst>
              <a:ext uri="{FF2B5EF4-FFF2-40B4-BE49-F238E27FC236}">
                <a16:creationId xmlns:a16="http://schemas.microsoft.com/office/drawing/2014/main" id="{FB244C4D-00FA-455D-938C-58109323BCE6}"/>
              </a:ext>
            </a:extLst>
          </p:cNvPr>
          <p:cNvSpPr/>
          <p:nvPr/>
        </p:nvSpPr>
        <p:spPr>
          <a:xfrm>
            <a:off x="10393383" y="1999445"/>
            <a:ext cx="871226" cy="103944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6" name="Rounded Rectangle 35">
            <a:extLst>
              <a:ext uri="{FF2B5EF4-FFF2-40B4-BE49-F238E27FC236}">
                <a16:creationId xmlns:a16="http://schemas.microsoft.com/office/drawing/2014/main" id="{62D4A97A-3314-E443-BD1A-00B51395184E}"/>
              </a:ext>
            </a:extLst>
          </p:cNvPr>
          <p:cNvSpPr/>
          <p:nvPr/>
        </p:nvSpPr>
        <p:spPr>
          <a:xfrm>
            <a:off x="1490801" y="2228431"/>
            <a:ext cx="2093912" cy="232355"/>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100" b="1" i="0" u="none" strike="noStrike" kern="1200" cap="none" spc="0" normalizeH="0" baseline="0" noProof="0">
                <a:ln>
                  <a:noFill/>
                </a:ln>
                <a:solidFill>
                  <a:srgbClr val="234051"/>
                </a:solidFill>
                <a:effectLst/>
                <a:uLnTx/>
                <a:uFillTx/>
                <a:latin typeface="Arial" panose="020B0604020202020204"/>
                <a:ea typeface="+mn-ea"/>
                <a:cs typeface="+mn-cs"/>
              </a:rPr>
              <a:t>4 - 5 years</a:t>
            </a:r>
          </a:p>
        </p:txBody>
      </p:sp>
      <p:sp>
        <p:nvSpPr>
          <p:cNvPr id="37" name="Rounded Rectangle 36">
            <a:extLst>
              <a:ext uri="{FF2B5EF4-FFF2-40B4-BE49-F238E27FC236}">
                <a16:creationId xmlns:a16="http://schemas.microsoft.com/office/drawing/2014/main" id="{9172DF6B-3D70-BE4D-9AE3-1392818060B5}"/>
              </a:ext>
            </a:extLst>
          </p:cNvPr>
          <p:cNvSpPr/>
          <p:nvPr/>
        </p:nvSpPr>
        <p:spPr>
          <a:xfrm>
            <a:off x="4041844" y="2221805"/>
            <a:ext cx="2093912" cy="232355"/>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100" b="1" i="0" u="none" strike="noStrike" kern="1200" cap="none" spc="0" normalizeH="0" baseline="0" noProof="0">
                <a:ln>
                  <a:noFill/>
                </a:ln>
                <a:solidFill>
                  <a:srgbClr val="234051"/>
                </a:solidFill>
                <a:effectLst/>
                <a:uLnTx/>
                <a:uFillTx/>
                <a:latin typeface="Arial" panose="020B0604020202020204"/>
                <a:ea typeface="+mn-ea"/>
                <a:cs typeface="+mn-cs"/>
              </a:rPr>
              <a:t>6 - 8 years</a:t>
            </a:r>
          </a:p>
        </p:txBody>
      </p:sp>
      <p:sp>
        <p:nvSpPr>
          <p:cNvPr id="38" name="Rounded Rectangle 37">
            <a:extLst>
              <a:ext uri="{FF2B5EF4-FFF2-40B4-BE49-F238E27FC236}">
                <a16:creationId xmlns:a16="http://schemas.microsoft.com/office/drawing/2014/main" id="{03957534-8DD5-8440-AB06-A3D4D3E0EC48}"/>
              </a:ext>
            </a:extLst>
          </p:cNvPr>
          <p:cNvSpPr/>
          <p:nvPr/>
        </p:nvSpPr>
        <p:spPr>
          <a:xfrm>
            <a:off x="4048469" y="1563135"/>
            <a:ext cx="7321896" cy="238982"/>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100" b="1" i="0" u="none" strike="noStrike" kern="1200" cap="none" spc="0" normalizeH="0" baseline="0" noProof="0">
                <a:ln>
                  <a:noFill/>
                </a:ln>
                <a:solidFill>
                  <a:srgbClr val="234051"/>
                </a:solidFill>
                <a:effectLst/>
                <a:uLnTx/>
                <a:uFillTx/>
                <a:latin typeface="Arial" panose="020B0604020202020204"/>
                <a:ea typeface="+mn-ea"/>
                <a:cs typeface="+mn-cs"/>
              </a:rPr>
              <a:t>9 years - adulthood</a:t>
            </a:r>
          </a:p>
        </p:txBody>
      </p:sp>
      <p:sp>
        <p:nvSpPr>
          <p:cNvPr id="39" name="Rounded Rectangle 38">
            <a:extLst>
              <a:ext uri="{FF2B5EF4-FFF2-40B4-BE49-F238E27FC236}">
                <a16:creationId xmlns:a16="http://schemas.microsoft.com/office/drawing/2014/main" id="{BBFFE505-DF75-895B-40A5-F32A4175EE31}"/>
              </a:ext>
            </a:extLst>
          </p:cNvPr>
          <p:cNvSpPr/>
          <p:nvPr/>
        </p:nvSpPr>
        <p:spPr>
          <a:xfrm>
            <a:off x="1490801" y="2854256"/>
            <a:ext cx="2093912" cy="232355"/>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100" b="1" i="0" u="none" strike="noStrike" kern="1200" cap="none" spc="0" normalizeH="0" baseline="0" noProof="0">
                <a:ln>
                  <a:noFill/>
                </a:ln>
                <a:solidFill>
                  <a:srgbClr val="234051"/>
                </a:solidFill>
                <a:effectLst/>
                <a:uLnTx/>
                <a:uFillTx/>
                <a:latin typeface="Arial" panose="020B0604020202020204"/>
                <a:ea typeface="+mn-ea"/>
                <a:cs typeface="+mn-cs"/>
              </a:rPr>
              <a:t>2 </a:t>
            </a:r>
            <a:r>
              <a:rPr lang="en-US" sz="1100" b="1">
                <a:solidFill>
                  <a:srgbClr val="234051"/>
                </a:solidFill>
                <a:latin typeface="Arial" panose="020B0604020202020204"/>
              </a:rPr>
              <a:t>- </a:t>
            </a:r>
            <a:r>
              <a:rPr kumimoji="0" lang="en-US" sz="1100" b="1" i="0" u="none" strike="noStrike" kern="1200" cap="none" spc="0" normalizeH="0" baseline="0" noProof="0">
                <a:ln>
                  <a:noFill/>
                </a:ln>
                <a:solidFill>
                  <a:srgbClr val="234051"/>
                </a:solidFill>
                <a:effectLst/>
                <a:uLnTx/>
                <a:uFillTx/>
                <a:latin typeface="Arial" panose="020B0604020202020204"/>
                <a:ea typeface="+mn-ea"/>
                <a:cs typeface="+mn-cs"/>
              </a:rPr>
              <a:t>3 years</a:t>
            </a:r>
          </a:p>
        </p:txBody>
      </p:sp>
      <p:sp>
        <p:nvSpPr>
          <p:cNvPr id="13" name="TextBox 12">
            <a:extLst>
              <a:ext uri="{FF2B5EF4-FFF2-40B4-BE49-F238E27FC236}">
                <a16:creationId xmlns:a16="http://schemas.microsoft.com/office/drawing/2014/main" id="{008EABEE-751A-674D-B732-23033D20CD66}"/>
              </a:ext>
            </a:extLst>
          </p:cNvPr>
          <p:cNvSpPr txBox="1"/>
          <p:nvPr/>
        </p:nvSpPr>
        <p:spPr>
          <a:xfrm>
            <a:off x="10735034" y="2160251"/>
            <a:ext cx="525650" cy="13636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Asian</a:t>
            </a:r>
          </a:p>
        </p:txBody>
      </p:sp>
      <p:sp>
        <p:nvSpPr>
          <p:cNvPr id="14" name="TextBox 13">
            <a:extLst>
              <a:ext uri="{FF2B5EF4-FFF2-40B4-BE49-F238E27FC236}">
                <a16:creationId xmlns:a16="http://schemas.microsoft.com/office/drawing/2014/main" id="{E77E846D-529D-4242-A411-7E1A31457EAD}"/>
              </a:ext>
            </a:extLst>
          </p:cNvPr>
          <p:cNvSpPr txBox="1"/>
          <p:nvPr/>
        </p:nvSpPr>
        <p:spPr>
          <a:xfrm>
            <a:off x="10735034" y="2385980"/>
            <a:ext cx="525650" cy="13636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0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Hispanic</a:t>
            </a:r>
          </a:p>
        </p:txBody>
      </p:sp>
      <p:sp>
        <p:nvSpPr>
          <p:cNvPr id="15" name="TextBox 14">
            <a:extLst>
              <a:ext uri="{FF2B5EF4-FFF2-40B4-BE49-F238E27FC236}">
                <a16:creationId xmlns:a16="http://schemas.microsoft.com/office/drawing/2014/main" id="{2AD09560-F157-064B-8214-54A65677B4C8}"/>
              </a:ext>
            </a:extLst>
          </p:cNvPr>
          <p:cNvSpPr txBox="1"/>
          <p:nvPr/>
        </p:nvSpPr>
        <p:spPr>
          <a:xfrm>
            <a:off x="10735034" y="2629085"/>
            <a:ext cx="525650" cy="13636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0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White</a:t>
            </a:r>
          </a:p>
        </p:txBody>
      </p:sp>
      <p:sp>
        <p:nvSpPr>
          <p:cNvPr id="17" name="Oval 16">
            <a:extLst>
              <a:ext uri="{FF2B5EF4-FFF2-40B4-BE49-F238E27FC236}">
                <a16:creationId xmlns:a16="http://schemas.microsoft.com/office/drawing/2014/main" id="{97F171FB-E76A-EF4B-8906-ED64DBCCA13E}"/>
              </a:ext>
            </a:extLst>
          </p:cNvPr>
          <p:cNvSpPr>
            <a:spLocks noChangeAspect="1"/>
          </p:cNvSpPr>
          <p:nvPr/>
        </p:nvSpPr>
        <p:spPr>
          <a:xfrm>
            <a:off x="10499139" y="2164362"/>
            <a:ext cx="137160" cy="137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9500ADFA-B3FD-9449-86D4-DCD22116AB72}"/>
              </a:ext>
            </a:extLst>
          </p:cNvPr>
          <p:cNvSpPr>
            <a:spLocks noChangeAspect="1"/>
          </p:cNvSpPr>
          <p:nvPr/>
        </p:nvSpPr>
        <p:spPr>
          <a:xfrm>
            <a:off x="10499139" y="2382009"/>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56F7E997-EDA1-3E43-9E6F-E239C5E73ABF}"/>
              </a:ext>
            </a:extLst>
          </p:cNvPr>
          <p:cNvSpPr>
            <a:spLocks noChangeAspect="1"/>
          </p:cNvSpPr>
          <p:nvPr/>
        </p:nvSpPr>
        <p:spPr>
          <a:xfrm>
            <a:off x="10499139" y="262347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BDEFDC03-233D-0641-BC7E-96426D161BD2}"/>
              </a:ext>
            </a:extLst>
          </p:cNvPr>
          <p:cNvSpPr txBox="1"/>
          <p:nvPr/>
        </p:nvSpPr>
        <p:spPr>
          <a:xfrm>
            <a:off x="10735034" y="2867236"/>
            <a:ext cx="525650" cy="13636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0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Black</a:t>
            </a:r>
          </a:p>
        </p:txBody>
      </p:sp>
      <p:sp>
        <p:nvSpPr>
          <p:cNvPr id="20" name="Oval 19">
            <a:extLst>
              <a:ext uri="{FF2B5EF4-FFF2-40B4-BE49-F238E27FC236}">
                <a16:creationId xmlns:a16="http://schemas.microsoft.com/office/drawing/2014/main" id="{3CDE313D-691F-3944-AB38-3153CEC07874}"/>
              </a:ext>
            </a:extLst>
          </p:cNvPr>
          <p:cNvSpPr>
            <a:spLocks noChangeAspect="1"/>
          </p:cNvSpPr>
          <p:nvPr/>
        </p:nvSpPr>
        <p:spPr>
          <a:xfrm>
            <a:off x="10499139" y="2864938"/>
            <a:ext cx="137160" cy="1371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759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2F9A62B-0A38-1D2A-F82E-24587D4915F3}"/>
              </a:ext>
            </a:extLst>
          </p:cNvPr>
          <p:cNvSpPr>
            <a:spLocks noGrp="1"/>
          </p:cNvSpPr>
          <p:nvPr>
            <p:ph type="title"/>
          </p:nvPr>
        </p:nvSpPr>
        <p:spPr>
          <a:xfrm>
            <a:off x="496078" y="293830"/>
            <a:ext cx="11376664" cy="412506"/>
          </a:xfrm>
        </p:spPr>
        <p:txBody>
          <a:bodyPr/>
          <a:lstStyle/>
          <a:p>
            <a:r>
              <a:rPr lang="en-US" sz="3200"/>
              <a:t>Dairy Everyday is a Healthy Way to </a:t>
            </a:r>
            <a:br>
              <a:rPr lang="en-US" sz="3200"/>
            </a:br>
            <a:r>
              <a:rPr lang="en-US" sz="3200"/>
              <a:t>Help Nourish Brains, Bones and Bodies</a:t>
            </a:r>
          </a:p>
        </p:txBody>
      </p:sp>
      <p:graphicFrame>
        <p:nvGraphicFramePr>
          <p:cNvPr id="14" name="Table 148">
            <a:extLst>
              <a:ext uri="{FF2B5EF4-FFF2-40B4-BE49-F238E27FC236}">
                <a16:creationId xmlns:a16="http://schemas.microsoft.com/office/drawing/2014/main" id="{EFB5FCD4-9F37-C699-057F-74F0D596D73D}"/>
              </a:ext>
            </a:extLst>
          </p:cNvPr>
          <p:cNvGraphicFramePr>
            <a:graphicFrameLocks noGrp="1"/>
          </p:cNvGraphicFramePr>
          <p:nvPr>
            <p:extLst>
              <p:ext uri="{D42A27DB-BD31-4B8C-83A1-F6EECF244321}">
                <p14:modId xmlns:p14="http://schemas.microsoft.com/office/powerpoint/2010/main" val="1323558149"/>
              </p:ext>
            </p:extLst>
          </p:nvPr>
        </p:nvGraphicFramePr>
        <p:xfrm>
          <a:off x="496078" y="1700901"/>
          <a:ext cx="11104683" cy="4224748"/>
        </p:xfrm>
        <a:graphic>
          <a:graphicData uri="http://schemas.openxmlformats.org/drawingml/2006/table">
            <a:tbl>
              <a:tblPr firstRow="1" bandRow="1">
                <a:tableStyleId>{5C22544A-7EE6-4342-B048-85BDC9FD1C3A}</a:tableStyleId>
              </a:tblPr>
              <a:tblGrid>
                <a:gridCol w="3018622">
                  <a:extLst>
                    <a:ext uri="{9D8B030D-6E8A-4147-A177-3AD203B41FA5}">
                      <a16:colId xmlns:a16="http://schemas.microsoft.com/office/drawing/2014/main" val="1770149499"/>
                    </a:ext>
                  </a:extLst>
                </a:gridCol>
                <a:gridCol w="1908001">
                  <a:extLst>
                    <a:ext uri="{9D8B030D-6E8A-4147-A177-3AD203B41FA5}">
                      <a16:colId xmlns:a16="http://schemas.microsoft.com/office/drawing/2014/main" val="1461982131"/>
                    </a:ext>
                  </a:extLst>
                </a:gridCol>
                <a:gridCol w="2229178">
                  <a:extLst>
                    <a:ext uri="{9D8B030D-6E8A-4147-A177-3AD203B41FA5}">
                      <a16:colId xmlns:a16="http://schemas.microsoft.com/office/drawing/2014/main" val="2171933672"/>
                    </a:ext>
                  </a:extLst>
                </a:gridCol>
                <a:gridCol w="1974441">
                  <a:extLst>
                    <a:ext uri="{9D8B030D-6E8A-4147-A177-3AD203B41FA5}">
                      <a16:colId xmlns:a16="http://schemas.microsoft.com/office/drawing/2014/main" val="351226820"/>
                    </a:ext>
                  </a:extLst>
                </a:gridCol>
                <a:gridCol w="1974441">
                  <a:extLst>
                    <a:ext uri="{9D8B030D-6E8A-4147-A177-3AD203B41FA5}">
                      <a16:colId xmlns:a16="http://schemas.microsoft.com/office/drawing/2014/main" val="369044569"/>
                    </a:ext>
                  </a:extLst>
                </a:gridCol>
              </a:tblGrid>
              <a:tr h="466686">
                <a:tc>
                  <a:txBody>
                    <a:bodyPr/>
                    <a:lstStyle/>
                    <a:p>
                      <a:r>
                        <a:rPr lang="en-US" sz="1200" b="0" i="0" spc="100" baseline="0">
                          <a:solidFill>
                            <a:srgbClr val="0469B5"/>
                          </a:solidFill>
                          <a:latin typeface="Arial" panose="020B0604020202020204" pitchFamily="34" charset="0"/>
                          <a:cs typeface="Arial" panose="020B0604020202020204" pitchFamily="34" charset="0"/>
                        </a:rPr>
                        <a:t>NUTRIENT</a:t>
                      </a:r>
                    </a:p>
                  </a:txBody>
                  <a:tcPr marL="0" marR="118334" marT="59167" marB="59167" anchor="ctr">
                    <a:lnR w="3175" cap="flat" cmpd="sng" algn="ctr">
                      <a:solidFill>
                        <a:schemeClr val="tx1">
                          <a:lumMod val="75000"/>
                          <a:lumOff val="25000"/>
                        </a:schemeClr>
                      </a:solidFill>
                      <a:prstDash val="solid"/>
                      <a:round/>
                      <a:headEnd type="none" w="med" len="med"/>
                      <a:tailEnd type="none" w="med" len="med"/>
                    </a:lnR>
                    <a:lnB w="3175" cap="flat" cmpd="sng" algn="ctr">
                      <a:solidFill>
                        <a:schemeClr val="tx1">
                          <a:lumMod val="75000"/>
                          <a:lumOff val="25000"/>
                        </a:schemeClr>
                      </a:solidFill>
                      <a:prstDash val="solid"/>
                      <a:round/>
                      <a:headEnd type="none" w="med" len="med"/>
                      <a:tailEnd type="none" w="med" len="med"/>
                    </a:lnB>
                    <a:noFill/>
                  </a:tcPr>
                </a:tc>
                <a:tc>
                  <a:txBody>
                    <a:bodyPr/>
                    <a:lstStyle/>
                    <a:p>
                      <a:r>
                        <a:rPr lang="en-US" sz="1200" b="0" i="0" spc="100" baseline="0">
                          <a:solidFill>
                            <a:srgbClr val="0469B5"/>
                          </a:solidFill>
                          <a:latin typeface="Arial" panose="020B0604020202020204" pitchFamily="34" charset="0"/>
                          <a:cs typeface="Arial" panose="020B0604020202020204" pitchFamily="34" charset="0"/>
                        </a:rPr>
                        <a:t>FUNCTION</a:t>
                      </a:r>
                    </a:p>
                  </a:txBody>
                  <a:tcPr marL="118334" marR="118334" marT="59167" marB="59167"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B w="31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200" b="0" i="0" spc="100" baseline="0">
                          <a:solidFill>
                            <a:srgbClr val="0469B5"/>
                          </a:solidFill>
                          <a:latin typeface="Arial" panose="020B0604020202020204" pitchFamily="34" charset="0"/>
                          <a:cs typeface="Arial" panose="020B0604020202020204" pitchFamily="34" charset="0"/>
                        </a:rPr>
                        <a:t>MILK</a:t>
                      </a:r>
                    </a:p>
                  </a:txBody>
                  <a:tcPr marL="118334" marR="118334" marT="59167" marB="59167"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B w="31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200" b="0" i="0" spc="100" baseline="0">
                          <a:solidFill>
                            <a:srgbClr val="0469B5"/>
                          </a:solidFill>
                          <a:latin typeface="Arial" panose="020B0604020202020204" pitchFamily="34" charset="0"/>
                          <a:cs typeface="Arial" panose="020B0604020202020204" pitchFamily="34" charset="0"/>
                        </a:rPr>
                        <a:t>YOGURT</a:t>
                      </a:r>
                    </a:p>
                  </a:txBody>
                  <a:tcPr marL="118334" marR="118334" marT="59167" marB="59167"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B w="317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200" b="0" i="0" spc="100" baseline="0">
                          <a:solidFill>
                            <a:srgbClr val="0469B5"/>
                          </a:solidFill>
                          <a:latin typeface="Arial" panose="020B0604020202020204" pitchFamily="34" charset="0"/>
                          <a:cs typeface="Arial" panose="020B0604020202020204" pitchFamily="34" charset="0"/>
                        </a:rPr>
                        <a:t>CHEESE</a:t>
                      </a:r>
                    </a:p>
                  </a:txBody>
                  <a:tcPr marL="118334" marR="118334" marT="59167" marB="59167" anchor="ctr">
                    <a:lnL w="3175" cap="flat" cmpd="sng" algn="ctr">
                      <a:solidFill>
                        <a:schemeClr val="tx1">
                          <a:lumMod val="75000"/>
                          <a:lumOff val="25000"/>
                        </a:schemeClr>
                      </a:solidFill>
                      <a:prstDash val="solid"/>
                      <a:round/>
                      <a:headEnd type="none" w="med" len="med"/>
                      <a:tailEnd type="none" w="med" len="med"/>
                    </a:lnL>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780217815"/>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Protein</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l" defTabSz="457200" rtl="0" eaLnBrk="1" latinLnBrk="0" hangingPunct="1">
                        <a:spcBef>
                          <a:spcPts val="600"/>
                        </a:spcBef>
                        <a:spcAft>
                          <a:spcPts val="0"/>
                        </a:spcAft>
                      </a:pPr>
                      <a:r>
                        <a:rPr lang="en-US" sz="1200" kern="1200">
                          <a:solidFill>
                            <a:schemeClr val="accent4"/>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5"/>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6"/>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latinLnBrk="0" hangingPunct="1">
                        <a:spcBef>
                          <a:spcPts val="600"/>
                        </a:spcBef>
                        <a:spcAft>
                          <a:spcPts val="0"/>
                        </a:spcAft>
                        <a:buClr>
                          <a:srgbClr val="0469B5"/>
                        </a:buClr>
                        <a:buFont typeface="Wingdings" pitchFamily="2" charset="2"/>
                        <a:buChar char=""/>
                        <a:tabLst/>
                      </a:pPr>
                      <a:r>
                        <a:rPr lang="en-US" sz="1200" kern="1200">
                          <a:solidFill>
                            <a:schemeClr val="tx1">
                              <a:lumMod val="75000"/>
                              <a:lumOff val="25000"/>
                            </a:schemeClr>
                          </a:solidFill>
                          <a:latin typeface="+mn-lt"/>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mn-lt"/>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7305784"/>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Calcium</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l" defTabSz="457200" rtl="0" eaLnBrk="1" latinLnBrk="0" hangingPunct="1">
                        <a:spcBef>
                          <a:spcPts val="600"/>
                        </a:spcBef>
                        <a:spcAft>
                          <a:spcPts val="0"/>
                        </a:spcAft>
                      </a:pPr>
                      <a:r>
                        <a:rPr lang="en-US" sz="1200" kern="1200">
                          <a:solidFill>
                            <a:schemeClr val="accent5"/>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endParaRPr lang="en-US" sz="1200" kern="1200">
                        <a:solidFill>
                          <a:schemeClr val="accent1"/>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mn-lt"/>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010851242"/>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Potassium</a:t>
                      </a:r>
                      <a:r>
                        <a:rPr lang="en-US" sz="1200" kern="1200" baseline="30000">
                          <a:solidFill>
                            <a:schemeClr val="tx1">
                              <a:lumMod val="75000"/>
                              <a:lumOff val="25000"/>
                            </a:schemeClr>
                          </a:solidFill>
                          <a:latin typeface="+mj-lt"/>
                          <a:ea typeface="+mn-ea"/>
                          <a:cs typeface="+mn-cs"/>
                        </a:rPr>
                        <a:t>1</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l" defTabSz="457200" rtl="0" eaLnBrk="1" latinLnBrk="0" hangingPunct="1">
                        <a:spcBef>
                          <a:spcPts val="600"/>
                        </a:spcBef>
                        <a:spcAft>
                          <a:spcPts val="0"/>
                        </a:spcAft>
                      </a:pPr>
                      <a:r>
                        <a:rPr lang="en-US" sz="1200" kern="1200">
                          <a:solidFill>
                            <a:schemeClr val="accent5"/>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endParaRPr lang="en-US" sz="1200" kern="1200">
                        <a:solidFill>
                          <a:schemeClr val="accent1"/>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ctr" defTabSz="457200" rtl="0" eaLnBrk="1" latinLnBrk="0" hangingPunct="1">
                        <a:spcBef>
                          <a:spcPts val="600"/>
                        </a:spcBef>
                        <a:spcAft>
                          <a:spcPts val="0"/>
                        </a:spcAft>
                      </a:pPr>
                      <a:endParaRPr lang="en-US" sz="1200" kern="1200">
                        <a:solidFill>
                          <a:schemeClr val="tx1">
                            <a:lumMod val="75000"/>
                            <a:lumOff val="25000"/>
                          </a:schemeClr>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ctr" defTabSz="457200" rtl="0" eaLnBrk="1" latinLnBrk="0" hangingPunct="1">
                        <a:spcBef>
                          <a:spcPts val="600"/>
                        </a:spcBef>
                        <a:spcAft>
                          <a:spcPts val="0"/>
                        </a:spcAft>
                      </a:pPr>
                      <a:endParaRPr lang="en-US" sz="1200" kern="1200">
                        <a:solidFill>
                          <a:schemeClr val="tx1">
                            <a:lumMod val="75000"/>
                            <a:lumOff val="25000"/>
                          </a:schemeClr>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218292134"/>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Phosphorus</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l" defTabSz="457200" rtl="0" eaLnBrk="1" latinLnBrk="0" hangingPunct="1">
                        <a:spcBef>
                          <a:spcPts val="600"/>
                        </a:spcBef>
                        <a:spcAft>
                          <a:spcPts val="0"/>
                        </a:spcAft>
                      </a:pPr>
                      <a:r>
                        <a:rPr lang="en-US" sz="1200" kern="1200">
                          <a:solidFill>
                            <a:schemeClr val="accent5"/>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endParaRPr lang="en-US" sz="1200" kern="1200">
                        <a:solidFill>
                          <a:schemeClr val="accent1"/>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931003116"/>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Iodine</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l" defTabSz="457200" rtl="0" eaLnBrk="1" latinLnBrk="0" hangingPunct="1">
                        <a:spcBef>
                          <a:spcPts val="600"/>
                        </a:spcBef>
                        <a:spcAft>
                          <a:spcPts val="0"/>
                        </a:spcAft>
                      </a:pPr>
                      <a:r>
                        <a:rPr lang="en-US" sz="1200" kern="1200">
                          <a:solidFill>
                            <a:srgbClr val="D28728"/>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endParaRPr lang="en-US" sz="1200" kern="1200">
                        <a:solidFill>
                          <a:schemeClr val="accent1"/>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184538518"/>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Selenium</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kern="1200">
                          <a:solidFill>
                            <a:schemeClr val="accent4"/>
                          </a:solidFill>
                          <a:latin typeface="Wingdings" pitchFamily="2" charset="2"/>
                          <a:ea typeface="+mn-ea"/>
                          <a:cs typeface="+mn-cs"/>
                        </a:rPr>
                        <a:t>l</a:t>
                      </a:r>
                      <a:r>
                        <a:rPr lang="en-US" sz="1200" kern="1200">
                          <a:solidFill>
                            <a:srgbClr val="D28728"/>
                          </a:solidFill>
                          <a:latin typeface="Wingdings" pitchFamily="2" charset="2"/>
                          <a:ea typeface="+mn-ea"/>
                          <a:cs typeface="+mn-cs"/>
                        </a:rPr>
                        <a:t> </a:t>
                      </a:r>
                      <a:r>
                        <a:rPr lang="en-US" sz="1200" kern="1200">
                          <a:solidFill>
                            <a:schemeClr val="accent6"/>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716519258"/>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Zinc</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kern="1200">
                          <a:solidFill>
                            <a:schemeClr val="accent4"/>
                          </a:solidFill>
                          <a:latin typeface="Wingdings" pitchFamily="2" charset="2"/>
                          <a:ea typeface="+mn-ea"/>
                          <a:cs typeface="+mn-cs"/>
                        </a:rPr>
                        <a:t>l</a:t>
                      </a:r>
                      <a:r>
                        <a:rPr lang="en-US" sz="1200" kern="1200">
                          <a:solidFill>
                            <a:srgbClr val="D28728"/>
                          </a:solidFill>
                          <a:latin typeface="Wingdings" pitchFamily="2" charset="2"/>
                          <a:ea typeface="+mn-ea"/>
                          <a:cs typeface="+mn-cs"/>
                        </a:rPr>
                        <a:t> </a:t>
                      </a:r>
                      <a:r>
                        <a:rPr lang="en-US" sz="1200" kern="1200">
                          <a:solidFill>
                            <a:schemeClr val="accent6"/>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ctr" defTabSz="457200" rtl="0" eaLnBrk="1" latinLnBrk="0" hangingPunct="1">
                        <a:spcBef>
                          <a:spcPts val="600"/>
                        </a:spcBef>
                        <a:spcAft>
                          <a:spcPts val="0"/>
                        </a:spcAft>
                        <a:tabLst/>
                      </a:pPr>
                      <a:endParaRPr lang="en-US" sz="1200" kern="1200">
                        <a:solidFill>
                          <a:schemeClr val="tx1">
                            <a:lumMod val="75000"/>
                            <a:lumOff val="25000"/>
                          </a:schemeClr>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29132966"/>
                  </a:ext>
                </a:extLst>
              </a:tr>
              <a:tr h="268433">
                <a:tc>
                  <a:txBody>
                    <a:bodyPr/>
                    <a:lstStyle/>
                    <a:p>
                      <a:pPr marL="0" marR="0" algn="l" defTabSz="457200" rtl="0" eaLnBrk="1" latinLnBrk="0" hangingPunct="1">
                        <a:spcBef>
                          <a:spcPts val="600"/>
                        </a:spcBef>
                        <a:spcAft>
                          <a:spcPts val="0"/>
                        </a:spcAft>
                        <a:tabLst>
                          <a:tab pos="553720" algn="ctr"/>
                        </a:tabLst>
                      </a:pPr>
                      <a:r>
                        <a:rPr lang="en-US" sz="1200" kern="1200">
                          <a:solidFill>
                            <a:schemeClr val="tx1">
                              <a:lumMod val="75000"/>
                              <a:lumOff val="25000"/>
                            </a:schemeClr>
                          </a:solidFill>
                          <a:latin typeface="+mj-lt"/>
                          <a:ea typeface="+mn-ea"/>
                          <a:cs typeface="+mn-cs"/>
                        </a:rPr>
                        <a:t>Vitamin A</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l" defTabSz="457200" rtl="0" eaLnBrk="1" latinLnBrk="0" hangingPunct="1">
                        <a:spcBef>
                          <a:spcPts val="600"/>
                        </a:spcBef>
                        <a:spcAft>
                          <a:spcPts val="0"/>
                        </a:spcAft>
                      </a:pPr>
                      <a:r>
                        <a:rPr lang="en-US" sz="1200" kern="1200">
                          <a:solidFill>
                            <a:schemeClr val="accent4"/>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5"/>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6"/>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ctr" defTabSz="457200" rtl="0" eaLnBrk="1" latinLnBrk="0" hangingPunct="1">
                        <a:spcBef>
                          <a:spcPts val="600"/>
                        </a:spcBef>
                        <a:spcAft>
                          <a:spcPts val="0"/>
                        </a:spcAft>
                      </a:pPr>
                      <a:endParaRPr lang="en-US" sz="1200" kern="1200">
                        <a:solidFill>
                          <a:schemeClr val="tx1">
                            <a:lumMod val="75000"/>
                            <a:lumOff val="25000"/>
                          </a:schemeClr>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ctr" defTabSz="457200" rtl="0" eaLnBrk="1" latinLnBrk="0" hangingPunct="1">
                        <a:spcBef>
                          <a:spcPts val="600"/>
                        </a:spcBef>
                        <a:spcAft>
                          <a:spcPts val="0"/>
                        </a:spcAft>
                      </a:pPr>
                      <a:endParaRPr lang="en-US" sz="1200" kern="1200">
                        <a:solidFill>
                          <a:schemeClr val="tx1">
                            <a:lumMod val="75000"/>
                            <a:lumOff val="25000"/>
                          </a:schemeClr>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772740520"/>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Vitamin D</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l" defTabSz="457200" rtl="0" eaLnBrk="1" latinLnBrk="0" hangingPunct="1">
                        <a:spcBef>
                          <a:spcPts val="600"/>
                        </a:spcBef>
                        <a:spcAft>
                          <a:spcPts val="0"/>
                        </a:spcAft>
                      </a:pPr>
                      <a:r>
                        <a:rPr lang="en-US" sz="1200" kern="1200">
                          <a:solidFill>
                            <a:schemeClr val="accent5"/>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6"/>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endParaRPr lang="en-US" sz="1200" kern="1200">
                        <a:solidFill>
                          <a:schemeClr val="accent1"/>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ctr"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If fortified</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ctr"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If fortified</a:t>
                      </a: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764744251"/>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Vitamin B2 (riboflavin)</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l" defTabSz="457200" rtl="0" eaLnBrk="1" latinLnBrk="0" hangingPunct="1">
                        <a:spcBef>
                          <a:spcPts val="600"/>
                        </a:spcBef>
                        <a:spcAft>
                          <a:spcPts val="0"/>
                        </a:spcAft>
                      </a:pPr>
                      <a:r>
                        <a:rPr lang="en-US" sz="1200" kern="1200">
                          <a:solidFill>
                            <a:schemeClr val="accent1"/>
                          </a:solidFill>
                          <a:latin typeface="Wingdings" pitchFamily="2" charset="2"/>
                          <a:ea typeface="+mn-ea"/>
                          <a:cs typeface="+mn-cs"/>
                        </a:rPr>
                        <a:t>l</a:t>
                      </a:r>
                      <a:endParaRPr lang="en-US" sz="1200" kern="1200">
                        <a:solidFill>
                          <a:schemeClr val="accent1"/>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7938" marR="0" lvl="0" indent="0" algn="ctr" defTabSz="457200" rtl="0" eaLnBrk="1" fontAlgn="auto" latinLnBrk="0" hangingPunct="1">
                        <a:lnSpc>
                          <a:spcPct val="100000"/>
                        </a:lnSpc>
                        <a:spcBef>
                          <a:spcPts val="600"/>
                        </a:spcBef>
                        <a:spcAft>
                          <a:spcPts val="0"/>
                        </a:spcAft>
                        <a:buClrTx/>
                        <a:buSzTx/>
                        <a:buFont typeface="Wingdings" pitchFamily="2" charset="2"/>
                        <a:buChar char=""/>
                        <a:tabLst/>
                        <a:defRPr/>
                      </a:pPr>
                      <a:r>
                        <a:rPr lang="en-US" sz="1200" kern="1200">
                          <a:solidFill>
                            <a:srgbClr val="0469B5"/>
                          </a:solidFill>
                          <a:latin typeface="+mn-lt"/>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432433843"/>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Vitamin B3 (niacin)</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l" defTabSz="457200" rtl="0" eaLnBrk="1" latinLnBrk="0" hangingPunct="1">
                        <a:spcBef>
                          <a:spcPts val="600"/>
                        </a:spcBef>
                        <a:spcAft>
                          <a:spcPts val="0"/>
                        </a:spcAft>
                      </a:pPr>
                      <a:r>
                        <a:rPr lang="en-US" sz="1200" kern="1200">
                          <a:solidFill>
                            <a:schemeClr val="accent1"/>
                          </a:solidFill>
                          <a:latin typeface="Wingdings" pitchFamily="2" charset="2"/>
                          <a:ea typeface="+mn-ea"/>
                          <a:cs typeface="+mn-cs"/>
                        </a:rPr>
                        <a:t>l</a:t>
                      </a:r>
                      <a:endParaRPr lang="en-US" sz="1200" kern="1200">
                        <a:solidFill>
                          <a:schemeClr val="accent1"/>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ctr" defTabSz="457200" rtl="0" eaLnBrk="1" latinLnBrk="0" hangingPunct="1">
                        <a:spcBef>
                          <a:spcPts val="600"/>
                        </a:spcBef>
                        <a:spcAft>
                          <a:spcPts val="0"/>
                        </a:spcAft>
                      </a:pPr>
                      <a:r>
                        <a:rPr lang="en-US" sz="1200" kern="1200">
                          <a:solidFill>
                            <a:schemeClr val="tx1">
                              <a:lumMod val="75000"/>
                              <a:lumOff val="25000"/>
                            </a:schemeClr>
                          </a:solidFill>
                          <a:latin typeface="+mn-lt"/>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166759323"/>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Vitamin B5 (pantothenic acid)</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l" defTabSz="457200" rtl="0" eaLnBrk="1" latinLnBrk="0" hangingPunct="1">
                        <a:spcBef>
                          <a:spcPts val="600"/>
                        </a:spcBef>
                        <a:spcAft>
                          <a:spcPts val="0"/>
                        </a:spcAft>
                      </a:pPr>
                      <a:r>
                        <a:rPr lang="en-US" sz="1200" kern="1200">
                          <a:solidFill>
                            <a:schemeClr val="accent1"/>
                          </a:solidFill>
                          <a:latin typeface="Wingdings" pitchFamily="2" charset="2"/>
                          <a:ea typeface="+mn-ea"/>
                          <a:cs typeface="+mn-cs"/>
                        </a:rPr>
                        <a:t>l</a:t>
                      </a:r>
                      <a:endParaRPr lang="en-US" sz="1200" kern="1200">
                        <a:solidFill>
                          <a:schemeClr val="accent1"/>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7938" marR="0" lvl="0" indent="0" algn="ctr" defTabSz="457200" rtl="0" eaLnBrk="1" fontAlgn="auto" latinLnBrk="0" hangingPunct="1">
                        <a:lnSpc>
                          <a:spcPct val="100000"/>
                        </a:lnSpc>
                        <a:spcBef>
                          <a:spcPts val="600"/>
                        </a:spcBef>
                        <a:spcAft>
                          <a:spcPts val="0"/>
                        </a:spcAft>
                        <a:buClrTx/>
                        <a:buSzTx/>
                        <a:buFont typeface="Wingdings" pitchFamily="2" charset="2"/>
                        <a:buChar char=""/>
                        <a:tabLst/>
                        <a:defRPr/>
                      </a:pPr>
                      <a:r>
                        <a:rPr kumimoji="0" lang="en-US" sz="1200" b="0" i="0" u="none" strike="noStrike" kern="1200" cap="none" spc="0" normalizeH="0" baseline="0" noProof="0">
                          <a:ln>
                            <a:noFill/>
                          </a:ln>
                          <a:solidFill>
                            <a:srgbClr val="0469B5"/>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algn="ctr" defTabSz="457200" rtl="0" eaLnBrk="1" latinLnBrk="0" hangingPunct="1">
                        <a:spcBef>
                          <a:spcPts val="600"/>
                        </a:spcBef>
                        <a:spcAft>
                          <a:spcPts val="0"/>
                        </a:spcAft>
                      </a:pPr>
                      <a:endParaRPr lang="en-US" sz="1200" kern="1200">
                        <a:solidFill>
                          <a:schemeClr val="tx1">
                            <a:lumMod val="75000"/>
                            <a:lumOff val="25000"/>
                          </a:schemeClr>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40056805"/>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Vitamin B12 (cobalamin)</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kern="1200">
                          <a:solidFill>
                            <a:schemeClr val="accent4"/>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6"/>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7938" marR="0" lvl="0" indent="0" algn="ctr" defTabSz="457200" rtl="0" eaLnBrk="1" fontAlgn="auto" latinLnBrk="0" hangingPunct="1">
                        <a:lnSpc>
                          <a:spcPct val="100000"/>
                        </a:lnSpc>
                        <a:spcBef>
                          <a:spcPts val="600"/>
                        </a:spcBef>
                        <a:spcAft>
                          <a:spcPts val="0"/>
                        </a:spcAft>
                        <a:buClrTx/>
                        <a:buSzTx/>
                        <a:buFont typeface="Wingdings" pitchFamily="2" charset="2"/>
                        <a:buChar char=""/>
                        <a:tabLst/>
                        <a:defRPr/>
                      </a:pPr>
                      <a:r>
                        <a:rPr kumimoji="0" lang="en-US" sz="1200" b="0" i="0" u="none" strike="noStrike" kern="1200" cap="none" spc="0" normalizeH="0" baseline="0" noProof="0">
                          <a:ln>
                            <a:noFill/>
                          </a:ln>
                          <a:solidFill>
                            <a:srgbClr val="0469B5"/>
                          </a:solidFill>
                          <a:effectLst/>
                          <a:uLnTx/>
                          <a:uFillTx/>
                          <a:latin typeface="Calibri" panose="020F0502020204030204"/>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7938" algn="ctr" defTabSz="457200" rtl="0" eaLnBrk="1" fontAlgn="auto" latinLnBrk="0" hangingPunct="1">
                        <a:lnSpc>
                          <a:spcPct val="100000"/>
                        </a:lnSpc>
                        <a:spcBef>
                          <a:spcPts val="600"/>
                        </a:spcBef>
                        <a:spcAft>
                          <a:spcPts val="0"/>
                        </a:spcAft>
                        <a:buClrTx/>
                        <a:buSzTx/>
                        <a:buFont typeface="Wingdings" pitchFamily="2" charset="2"/>
                        <a:buChar char=""/>
                        <a:tabLst/>
                        <a:defRPr/>
                      </a:pPr>
                      <a:r>
                        <a:rPr kumimoji="0" lang="en-US" sz="1200" b="0" i="0" u="none" strike="noStrike" kern="1200" cap="none" spc="0" normalizeH="0" baseline="0" noProof="0">
                          <a:ln>
                            <a:noFill/>
                          </a:ln>
                          <a:solidFill>
                            <a:srgbClr val="0469B5"/>
                          </a:solidFill>
                          <a:effectLst/>
                          <a:uLnTx/>
                          <a:uFillTx/>
                          <a:latin typeface="+mn-lt"/>
                          <a:ea typeface="+mn-ea"/>
                          <a:cs typeface="+mn-cs"/>
                        </a:rPr>
                        <a:t> </a:t>
                      </a: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721802492"/>
                  </a:ext>
                </a:extLst>
              </a:tr>
              <a:tr h="268433">
                <a:tc>
                  <a:txBody>
                    <a:bodyPr/>
                    <a:lstStyle/>
                    <a:p>
                      <a:pPr marL="0" marR="0" algn="l" defTabSz="457200" rtl="0" eaLnBrk="1" latinLnBrk="0" hangingPunct="1">
                        <a:spcBef>
                          <a:spcPts val="600"/>
                        </a:spcBef>
                        <a:spcAft>
                          <a:spcPts val="0"/>
                        </a:spcAft>
                      </a:pPr>
                      <a:r>
                        <a:rPr lang="en-US" sz="1200" kern="1200">
                          <a:solidFill>
                            <a:schemeClr val="tx1">
                              <a:lumMod val="75000"/>
                              <a:lumOff val="25000"/>
                            </a:schemeClr>
                          </a:solidFill>
                          <a:latin typeface="+mj-lt"/>
                          <a:ea typeface="+mn-ea"/>
                          <a:cs typeface="+mn-cs"/>
                        </a:rPr>
                        <a:t>Choline</a:t>
                      </a:r>
                      <a:r>
                        <a:rPr lang="en-US" sz="1200" kern="1200" baseline="30000">
                          <a:solidFill>
                            <a:schemeClr val="tx1">
                              <a:lumMod val="75000"/>
                              <a:lumOff val="25000"/>
                            </a:schemeClr>
                          </a:solidFill>
                          <a:latin typeface="+mj-lt"/>
                          <a:ea typeface="+mn-ea"/>
                          <a:cs typeface="+mn-cs"/>
                        </a:rPr>
                        <a:t>2</a:t>
                      </a:r>
                    </a:p>
                  </a:txBody>
                  <a:tcPr marL="0" marR="88751" marT="0" marB="0" anchor="ctr">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noFill/>
                  </a:tcPr>
                </a:tc>
                <a:tc>
                  <a:txBody>
                    <a:bodyPr/>
                    <a:lstStyle/>
                    <a:p>
                      <a:pPr marL="0" marR="0" algn="l" defTabSz="457200" rtl="0" eaLnBrk="1" latinLnBrk="0" hangingPunct="1">
                        <a:spcBef>
                          <a:spcPts val="600"/>
                        </a:spcBef>
                        <a:spcAft>
                          <a:spcPts val="0"/>
                        </a:spcAft>
                      </a:pPr>
                      <a:r>
                        <a:rPr lang="en-US" sz="1200" kern="1200">
                          <a:solidFill>
                            <a:schemeClr val="accent4"/>
                          </a:solidFill>
                          <a:latin typeface="Wingdings" pitchFamily="2" charset="2"/>
                          <a:ea typeface="+mn-ea"/>
                          <a:cs typeface="+mn-cs"/>
                        </a:rPr>
                        <a:t>l</a:t>
                      </a:r>
                      <a:r>
                        <a:rPr lang="en-US" sz="1200" kern="1200">
                          <a:solidFill>
                            <a:schemeClr val="tx1">
                              <a:lumMod val="75000"/>
                              <a:lumOff val="25000"/>
                            </a:schemeClr>
                          </a:solidFill>
                          <a:latin typeface="Wingdings" pitchFamily="2" charset="2"/>
                          <a:ea typeface="+mn-ea"/>
                          <a:cs typeface="+mn-cs"/>
                        </a:rPr>
                        <a:t> </a:t>
                      </a:r>
                      <a:r>
                        <a:rPr lang="en-US" sz="1200" kern="1200">
                          <a:solidFill>
                            <a:schemeClr val="accent1"/>
                          </a:solidFill>
                          <a:latin typeface="Wingdings" pitchFamily="2" charset="2"/>
                          <a:ea typeface="+mn-ea"/>
                          <a:cs typeface="+mn-cs"/>
                        </a:rPr>
                        <a:t>l</a:t>
                      </a:r>
                      <a:endParaRPr lang="en-US" sz="1200" kern="1200">
                        <a:solidFill>
                          <a:schemeClr val="accent1"/>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noFill/>
                  </a:tcPr>
                </a:tc>
                <a:tc>
                  <a:txBody>
                    <a:bodyPr/>
                    <a:lstStyle/>
                    <a:p>
                      <a:pPr marL="9525" marR="0" lvl="0" indent="-9525" algn="ctr" defTabSz="457200" rtl="0" eaLnBrk="1" fontAlgn="auto" latinLnBrk="0" hangingPunct="1">
                        <a:lnSpc>
                          <a:spcPct val="100000"/>
                        </a:lnSpc>
                        <a:spcBef>
                          <a:spcPts val="600"/>
                        </a:spcBef>
                        <a:spcAft>
                          <a:spcPts val="0"/>
                        </a:spcAft>
                        <a:buClr>
                          <a:srgbClr val="0469B5"/>
                        </a:buClr>
                        <a:buSzTx/>
                        <a:buFont typeface="Wingdings" pitchFamily="2" charset="2"/>
                        <a:buChar char=""/>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noFill/>
                  </a:tcPr>
                </a:tc>
                <a:tc>
                  <a:txBody>
                    <a:bodyPr/>
                    <a:lstStyle/>
                    <a:p>
                      <a:pPr marL="0" marR="0" algn="ctr" defTabSz="457200" rtl="0" eaLnBrk="1" latinLnBrk="0" hangingPunct="1">
                        <a:spcBef>
                          <a:spcPts val="600"/>
                        </a:spcBef>
                        <a:spcAft>
                          <a:spcPts val="0"/>
                        </a:spcAft>
                      </a:pPr>
                      <a:endParaRPr lang="en-US" sz="1200" kern="1200">
                        <a:solidFill>
                          <a:schemeClr val="tx1">
                            <a:lumMod val="75000"/>
                            <a:lumOff val="25000"/>
                          </a:schemeClr>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noFill/>
                  </a:tcPr>
                </a:tc>
                <a:tc>
                  <a:txBody>
                    <a:bodyPr/>
                    <a:lstStyle/>
                    <a:p>
                      <a:pPr marL="0" marR="0" algn="ctr" defTabSz="457200" rtl="0" eaLnBrk="1" latinLnBrk="0" hangingPunct="1">
                        <a:spcBef>
                          <a:spcPts val="600"/>
                        </a:spcBef>
                        <a:spcAft>
                          <a:spcPts val="0"/>
                        </a:spcAft>
                      </a:pPr>
                      <a:endParaRPr lang="en-US" sz="1200" kern="1200">
                        <a:solidFill>
                          <a:schemeClr val="tx1">
                            <a:lumMod val="75000"/>
                            <a:lumOff val="25000"/>
                          </a:schemeClr>
                        </a:solidFill>
                        <a:latin typeface="+mn-lt"/>
                        <a:ea typeface="+mn-ea"/>
                        <a:cs typeface="+mn-cs"/>
                      </a:endParaRPr>
                    </a:p>
                  </a:txBody>
                  <a:tcPr marL="88751" marR="88751" marT="0" marB="0" anchor="ctr">
                    <a:lnL w="3175" cap="flat" cmpd="sng" algn="ctr">
                      <a:solidFill>
                        <a:schemeClr val="tx1">
                          <a:lumMod val="75000"/>
                          <a:lumOff val="25000"/>
                        </a:schemeClr>
                      </a:solidFill>
                      <a:prstDash val="solid"/>
                      <a:round/>
                      <a:headEnd type="none" w="med" len="med"/>
                      <a:tailEnd type="none" w="med" len="med"/>
                    </a:lnL>
                    <a:lnT w="3175" cap="flat" cmpd="sng" algn="ctr">
                      <a:solidFill>
                        <a:schemeClr val="tx1">
                          <a:lumMod val="75000"/>
                          <a:lumOff val="25000"/>
                        </a:schemeClr>
                      </a:solidFill>
                      <a:prstDash val="solid"/>
                      <a:round/>
                      <a:headEnd type="none" w="med" len="med"/>
                      <a:tailEnd type="none" w="med" len="med"/>
                    </a:lnT>
                    <a:noFill/>
                  </a:tcPr>
                </a:tc>
                <a:extLst>
                  <a:ext uri="{0D108BD9-81ED-4DB2-BD59-A6C34878D82A}">
                    <a16:rowId xmlns:a16="http://schemas.microsoft.com/office/drawing/2014/main" val="1351160310"/>
                  </a:ext>
                </a:extLst>
              </a:tr>
            </a:tbl>
          </a:graphicData>
        </a:graphic>
      </p:graphicFrame>
      <p:pic>
        <p:nvPicPr>
          <p:cNvPr id="18" name="Graphic 17">
            <a:extLst>
              <a:ext uri="{FF2B5EF4-FFF2-40B4-BE49-F238E27FC236}">
                <a16:creationId xmlns:a16="http://schemas.microsoft.com/office/drawing/2014/main" id="{7508A8C9-F253-EB30-5EFE-295C1362B1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0652" y="1741674"/>
            <a:ext cx="350696" cy="350696"/>
          </a:xfrm>
          <a:prstGeom prst="rect">
            <a:avLst/>
          </a:prstGeom>
        </p:spPr>
      </p:pic>
      <p:pic>
        <p:nvPicPr>
          <p:cNvPr id="19" name="Graphic 18">
            <a:extLst>
              <a:ext uri="{FF2B5EF4-FFF2-40B4-BE49-F238E27FC236}">
                <a16:creationId xmlns:a16="http://schemas.microsoft.com/office/drawing/2014/main" id="{FB5B77F5-7316-29D4-5F14-335E79E170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7520" y="1768732"/>
            <a:ext cx="298310" cy="298310"/>
          </a:xfrm>
          <a:prstGeom prst="rect">
            <a:avLst/>
          </a:prstGeom>
        </p:spPr>
      </p:pic>
      <p:pic>
        <p:nvPicPr>
          <p:cNvPr id="20" name="Graphic 19">
            <a:extLst>
              <a:ext uri="{FF2B5EF4-FFF2-40B4-BE49-F238E27FC236}">
                <a16:creationId xmlns:a16="http://schemas.microsoft.com/office/drawing/2014/main" id="{25451D0E-DA3A-EA2D-CD53-1EB5DA3004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26085" y="1639811"/>
            <a:ext cx="554421" cy="554421"/>
          </a:xfrm>
          <a:prstGeom prst="rect">
            <a:avLst/>
          </a:prstGeom>
        </p:spPr>
      </p:pic>
      <p:grpSp>
        <p:nvGrpSpPr>
          <p:cNvPr id="27" name="Group 26">
            <a:extLst>
              <a:ext uri="{FF2B5EF4-FFF2-40B4-BE49-F238E27FC236}">
                <a16:creationId xmlns:a16="http://schemas.microsoft.com/office/drawing/2014/main" id="{BD728E5F-18BE-CA98-BAA0-885073AA337A}"/>
              </a:ext>
            </a:extLst>
          </p:cNvPr>
          <p:cNvGrpSpPr/>
          <p:nvPr/>
        </p:nvGrpSpPr>
        <p:grpSpPr>
          <a:xfrm>
            <a:off x="496078" y="1095873"/>
            <a:ext cx="8943844" cy="463946"/>
            <a:chOff x="496078" y="1112858"/>
            <a:chExt cx="5599922" cy="290486"/>
          </a:xfrm>
        </p:grpSpPr>
        <p:sp>
          <p:nvSpPr>
            <p:cNvPr id="13" name="Rounded Rectangle 12">
              <a:extLst>
                <a:ext uri="{FF2B5EF4-FFF2-40B4-BE49-F238E27FC236}">
                  <a16:creationId xmlns:a16="http://schemas.microsoft.com/office/drawing/2014/main" id="{2DA2DE5A-0F2B-270B-8E2F-AD7953E4C989}"/>
                </a:ext>
              </a:extLst>
            </p:cNvPr>
            <p:cNvSpPr/>
            <p:nvPr/>
          </p:nvSpPr>
          <p:spPr>
            <a:xfrm>
              <a:off x="496078" y="1112858"/>
              <a:ext cx="5599922" cy="290486"/>
            </a:xfrm>
            <a:prstGeom prst="roundRect">
              <a:avLst>
                <a:gd name="adj" fmla="val 50000"/>
              </a:avLst>
            </a:prstGeom>
            <a:solidFill>
              <a:schemeClr val="bg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solidFill>
                  <a:srgbClr val="0469B5"/>
                </a:solidFill>
              </a:endParaRPr>
            </a:p>
          </p:txBody>
        </p:sp>
        <p:sp>
          <p:nvSpPr>
            <p:cNvPr id="15" name="TextBox 14">
              <a:extLst>
                <a:ext uri="{FF2B5EF4-FFF2-40B4-BE49-F238E27FC236}">
                  <a16:creationId xmlns:a16="http://schemas.microsoft.com/office/drawing/2014/main" id="{A096AEF6-995A-AF87-8918-8D8266DC81A7}"/>
                </a:ext>
              </a:extLst>
            </p:cNvPr>
            <p:cNvSpPr txBox="1"/>
            <p:nvPr/>
          </p:nvSpPr>
          <p:spPr>
            <a:xfrm>
              <a:off x="821857" y="1196830"/>
              <a:ext cx="1232390" cy="165074"/>
            </a:xfrm>
            <a:prstGeom prst="rect">
              <a:avLst/>
            </a:prstGeom>
            <a:noFill/>
          </p:spPr>
          <p:txBody>
            <a:bodyPr wrap="square" lIns="0" tIns="0" rIns="0" bIns="0" rtlCol="0">
              <a:noAutofit/>
            </a:bodyPr>
            <a:lstStyle/>
            <a:p>
              <a:pPr>
                <a:lnSpc>
                  <a:spcPct val="95000"/>
                </a:lnSpc>
                <a:spcBef>
                  <a:spcPts val="388"/>
                </a:spcBef>
              </a:pPr>
              <a:r>
                <a:rPr lang="en-US" sz="1400" b="1">
                  <a:solidFill>
                    <a:schemeClr val="accent4"/>
                  </a:solidFill>
                  <a:latin typeface="Arial" panose="020B0604020202020204" pitchFamily="34" charset="0"/>
                  <a:cs typeface="Arial" panose="020B0604020202020204" pitchFamily="34" charset="0"/>
                </a:rPr>
                <a:t>Brain Buddy</a:t>
              </a:r>
            </a:p>
          </p:txBody>
        </p:sp>
        <p:sp>
          <p:nvSpPr>
            <p:cNvPr id="16" name="TextBox 15">
              <a:extLst>
                <a:ext uri="{FF2B5EF4-FFF2-40B4-BE49-F238E27FC236}">
                  <a16:creationId xmlns:a16="http://schemas.microsoft.com/office/drawing/2014/main" id="{01350E20-062B-512A-47F7-345A346C5E94}"/>
                </a:ext>
              </a:extLst>
            </p:cNvPr>
            <p:cNvSpPr txBox="1"/>
            <p:nvPr/>
          </p:nvSpPr>
          <p:spPr>
            <a:xfrm>
              <a:off x="1999159" y="1196830"/>
              <a:ext cx="1232390" cy="165074"/>
            </a:xfrm>
            <a:prstGeom prst="rect">
              <a:avLst/>
            </a:prstGeom>
            <a:noFill/>
          </p:spPr>
          <p:txBody>
            <a:bodyPr wrap="square" lIns="0" tIns="0" rIns="0" bIns="0" rtlCol="0">
              <a:noAutofit/>
            </a:bodyPr>
            <a:lstStyle/>
            <a:p>
              <a:pPr>
                <a:lnSpc>
                  <a:spcPct val="95000"/>
                </a:lnSpc>
                <a:spcBef>
                  <a:spcPts val="388"/>
                </a:spcBef>
              </a:pPr>
              <a:r>
                <a:rPr lang="en-US" sz="1400" b="1">
                  <a:solidFill>
                    <a:schemeClr val="accent5"/>
                  </a:solidFill>
                  <a:latin typeface="Arial" panose="020B0604020202020204" pitchFamily="34" charset="0"/>
                  <a:cs typeface="Arial" panose="020B0604020202020204" pitchFamily="34" charset="0"/>
                </a:rPr>
                <a:t>Bone Builder</a:t>
              </a:r>
            </a:p>
          </p:txBody>
        </p:sp>
        <p:sp>
          <p:nvSpPr>
            <p:cNvPr id="17" name="TextBox 16">
              <a:extLst>
                <a:ext uri="{FF2B5EF4-FFF2-40B4-BE49-F238E27FC236}">
                  <a16:creationId xmlns:a16="http://schemas.microsoft.com/office/drawing/2014/main" id="{5E8145BA-640F-30F8-D9E0-AB921D7EEC25}"/>
                </a:ext>
              </a:extLst>
            </p:cNvPr>
            <p:cNvSpPr txBox="1"/>
            <p:nvPr/>
          </p:nvSpPr>
          <p:spPr>
            <a:xfrm>
              <a:off x="3176463" y="1196830"/>
              <a:ext cx="1232390" cy="165074"/>
            </a:xfrm>
            <a:prstGeom prst="rect">
              <a:avLst/>
            </a:prstGeom>
            <a:noFill/>
          </p:spPr>
          <p:txBody>
            <a:bodyPr wrap="square" lIns="0" tIns="0" rIns="0" bIns="0" rtlCol="0">
              <a:noAutofit/>
            </a:bodyPr>
            <a:lstStyle/>
            <a:p>
              <a:pPr>
                <a:lnSpc>
                  <a:spcPct val="95000"/>
                </a:lnSpc>
                <a:spcBef>
                  <a:spcPts val="388"/>
                </a:spcBef>
              </a:pPr>
              <a:r>
                <a:rPr lang="en-US" sz="1400" b="1">
                  <a:solidFill>
                    <a:schemeClr val="accent6"/>
                  </a:solidFill>
                  <a:latin typeface="Arial" panose="020B0604020202020204" pitchFamily="34" charset="0"/>
                  <a:cs typeface="Arial" panose="020B0604020202020204" pitchFamily="34" charset="0"/>
                </a:rPr>
                <a:t>Immune Important</a:t>
              </a:r>
            </a:p>
          </p:txBody>
        </p:sp>
        <p:sp>
          <p:nvSpPr>
            <p:cNvPr id="21" name="Oval 20">
              <a:extLst>
                <a:ext uri="{FF2B5EF4-FFF2-40B4-BE49-F238E27FC236}">
                  <a16:creationId xmlns:a16="http://schemas.microsoft.com/office/drawing/2014/main" id="{947790AF-502D-5161-7098-0485800493C1}"/>
                </a:ext>
              </a:extLst>
            </p:cNvPr>
            <p:cNvSpPr/>
            <p:nvPr/>
          </p:nvSpPr>
          <p:spPr>
            <a:xfrm>
              <a:off x="534967" y="1143221"/>
              <a:ext cx="229761" cy="2297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latin typeface="Cabin" pitchFamily="2" charset="77"/>
              </a:endParaRPr>
            </a:p>
          </p:txBody>
        </p:sp>
        <p:sp>
          <p:nvSpPr>
            <p:cNvPr id="22" name="Oval 21">
              <a:extLst>
                <a:ext uri="{FF2B5EF4-FFF2-40B4-BE49-F238E27FC236}">
                  <a16:creationId xmlns:a16="http://schemas.microsoft.com/office/drawing/2014/main" id="{7465CA31-3876-8BB0-1C11-C850D855E930}"/>
                </a:ext>
              </a:extLst>
            </p:cNvPr>
            <p:cNvSpPr/>
            <p:nvPr/>
          </p:nvSpPr>
          <p:spPr>
            <a:xfrm>
              <a:off x="1710439" y="1143221"/>
              <a:ext cx="229761" cy="22976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latin typeface="Cabin" pitchFamily="2" charset="77"/>
              </a:endParaRPr>
            </a:p>
          </p:txBody>
        </p:sp>
        <p:sp>
          <p:nvSpPr>
            <p:cNvPr id="23" name="Oval 22">
              <a:extLst>
                <a:ext uri="{FF2B5EF4-FFF2-40B4-BE49-F238E27FC236}">
                  <a16:creationId xmlns:a16="http://schemas.microsoft.com/office/drawing/2014/main" id="{00BC3EA8-9A82-9E77-6586-6B39F18E4020}"/>
                </a:ext>
              </a:extLst>
            </p:cNvPr>
            <p:cNvSpPr/>
            <p:nvPr/>
          </p:nvSpPr>
          <p:spPr>
            <a:xfrm>
              <a:off x="2885910" y="1143221"/>
              <a:ext cx="229761" cy="2297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latin typeface="Cabin" pitchFamily="2" charset="77"/>
              </a:endParaRPr>
            </a:p>
          </p:txBody>
        </p:sp>
        <p:sp>
          <p:nvSpPr>
            <p:cNvPr id="28" name="TextBox 27">
              <a:extLst>
                <a:ext uri="{FF2B5EF4-FFF2-40B4-BE49-F238E27FC236}">
                  <a16:creationId xmlns:a16="http://schemas.microsoft.com/office/drawing/2014/main" id="{4DECF3A7-C3E4-9533-418A-4A80CEB2CE9C}"/>
                </a:ext>
              </a:extLst>
            </p:cNvPr>
            <p:cNvSpPr txBox="1"/>
            <p:nvPr/>
          </p:nvSpPr>
          <p:spPr>
            <a:xfrm>
              <a:off x="4610113" y="1196830"/>
              <a:ext cx="1232390" cy="165074"/>
            </a:xfrm>
            <a:prstGeom prst="rect">
              <a:avLst/>
            </a:prstGeom>
            <a:noFill/>
          </p:spPr>
          <p:txBody>
            <a:bodyPr wrap="square" lIns="0" tIns="0" rIns="0" bIns="0" rtlCol="0">
              <a:noAutofit/>
            </a:bodyPr>
            <a:lstStyle/>
            <a:p>
              <a:pPr>
                <a:lnSpc>
                  <a:spcPct val="95000"/>
                </a:lnSpc>
                <a:spcBef>
                  <a:spcPts val="388"/>
                </a:spcBef>
              </a:pPr>
              <a:r>
                <a:rPr lang="en-US" sz="1400" b="1">
                  <a:solidFill>
                    <a:schemeClr val="accent1"/>
                  </a:solidFill>
                  <a:latin typeface="Arial" panose="020B0604020202020204" pitchFamily="34" charset="0"/>
                  <a:cs typeface="Arial" panose="020B0604020202020204" pitchFamily="34" charset="0"/>
                </a:rPr>
                <a:t>Growth &amp; Development</a:t>
              </a:r>
            </a:p>
          </p:txBody>
        </p:sp>
        <p:sp>
          <p:nvSpPr>
            <p:cNvPr id="29" name="Oval 28">
              <a:extLst>
                <a:ext uri="{FF2B5EF4-FFF2-40B4-BE49-F238E27FC236}">
                  <a16:creationId xmlns:a16="http://schemas.microsoft.com/office/drawing/2014/main" id="{9144E9F2-833C-E455-2C01-DDF0447EDD32}"/>
                </a:ext>
              </a:extLst>
            </p:cNvPr>
            <p:cNvSpPr/>
            <p:nvPr/>
          </p:nvSpPr>
          <p:spPr>
            <a:xfrm>
              <a:off x="4311608" y="1143221"/>
              <a:ext cx="229761" cy="2297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9">
                <a:latin typeface="Cabin" pitchFamily="2" charset="77"/>
              </a:endParaRPr>
            </a:p>
          </p:txBody>
        </p:sp>
      </p:grpSp>
      <p:sp>
        <p:nvSpPr>
          <p:cNvPr id="33" name="TextBox 32">
            <a:extLst>
              <a:ext uri="{FF2B5EF4-FFF2-40B4-BE49-F238E27FC236}">
                <a16:creationId xmlns:a16="http://schemas.microsoft.com/office/drawing/2014/main" id="{53DCBC2C-D0EC-C5CE-9C54-098E8A361101}"/>
              </a:ext>
            </a:extLst>
          </p:cNvPr>
          <p:cNvSpPr txBox="1"/>
          <p:nvPr/>
        </p:nvSpPr>
        <p:spPr>
          <a:xfrm>
            <a:off x="854026" y="6233872"/>
            <a:ext cx="6840825" cy="392299"/>
          </a:xfrm>
          <a:prstGeom prst="rect">
            <a:avLst/>
          </a:prstGeom>
          <a:noFill/>
        </p:spPr>
        <p:txBody>
          <a:bodyPr wrap="square" lIns="0" tIns="0" rIns="0" bIns="0" rtlCol="0">
            <a:noAutofit/>
          </a:bodyPr>
          <a:lstStyle/>
          <a:p>
            <a:pPr marL="171450" indent="-171450">
              <a:spcBef>
                <a:spcPts val="300"/>
              </a:spcBef>
              <a:buAutoNum type="arabicPeriod"/>
            </a:pPr>
            <a:r>
              <a:rPr lang="en-US" sz="800">
                <a:solidFill>
                  <a:schemeClr val="tx1">
                    <a:lumMod val="50000"/>
                    <a:lumOff val="50000"/>
                  </a:schemeClr>
                </a:solidFill>
              </a:rPr>
              <a:t>FDA’s Daily Value (DV) for potassium of 4700 mg is based on a 2005 DRI recommendation. In 2019, NASEM updated the DRI to 3400 mg. Based on the 2019 DRI, a serving of milk provides 10% of the DRI. FDA rule-making is needed to update this value for the purpose of food labeling.</a:t>
            </a:r>
          </a:p>
          <a:p>
            <a:pPr marL="171450" indent="-171450">
              <a:spcBef>
                <a:spcPts val="300"/>
              </a:spcBef>
              <a:buAutoNum type="arabicPeriod"/>
            </a:pPr>
            <a:r>
              <a:rPr lang="en-US" sz="800">
                <a:solidFill>
                  <a:schemeClr val="tx1">
                    <a:lumMod val="50000"/>
                    <a:lumOff val="50000"/>
                  </a:schemeClr>
                </a:solidFill>
              </a:rPr>
              <a:t>Milk provides 8% of the Daily value for choline </a:t>
            </a:r>
          </a:p>
        </p:txBody>
      </p:sp>
      <p:sp>
        <p:nvSpPr>
          <p:cNvPr id="30" name="Slide Number Placeholder 1">
            <a:extLst>
              <a:ext uri="{FF2B5EF4-FFF2-40B4-BE49-F238E27FC236}">
                <a16:creationId xmlns:a16="http://schemas.microsoft.com/office/drawing/2014/main" id="{2A83F25F-4C7A-528F-D212-2831171B602C}"/>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5</a:t>
            </a:fld>
            <a:endParaRPr lang="en-US" noProof="0"/>
          </a:p>
        </p:txBody>
      </p:sp>
      <p:pic>
        <p:nvPicPr>
          <p:cNvPr id="2" name="Graphic 1">
            <a:extLst>
              <a:ext uri="{FF2B5EF4-FFF2-40B4-BE49-F238E27FC236}">
                <a16:creationId xmlns:a16="http://schemas.microsoft.com/office/drawing/2014/main" id="{6AC55AF1-8C72-6BD7-6223-48591C30D1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4829" y="1179359"/>
            <a:ext cx="296976" cy="296976"/>
          </a:xfrm>
          <a:prstGeom prst="rect">
            <a:avLst/>
          </a:prstGeom>
        </p:spPr>
      </p:pic>
      <p:pic>
        <p:nvPicPr>
          <p:cNvPr id="3" name="Graphic 2">
            <a:extLst>
              <a:ext uri="{FF2B5EF4-FFF2-40B4-BE49-F238E27FC236}">
                <a16:creationId xmlns:a16="http://schemas.microsoft.com/office/drawing/2014/main" id="{C2FE23F7-25E1-F454-E249-C8348E5AE9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63198" y="1190975"/>
            <a:ext cx="273743" cy="273743"/>
          </a:xfrm>
          <a:prstGeom prst="rect">
            <a:avLst/>
          </a:prstGeom>
        </p:spPr>
      </p:pic>
      <p:pic>
        <p:nvPicPr>
          <p:cNvPr id="4" name="Graphic 3">
            <a:extLst>
              <a:ext uri="{FF2B5EF4-FFF2-40B4-BE49-F238E27FC236}">
                <a16:creationId xmlns:a16="http://schemas.microsoft.com/office/drawing/2014/main" id="{216B6896-371E-C7F1-695A-BD07730561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08404" y="1212716"/>
            <a:ext cx="230259" cy="230259"/>
          </a:xfrm>
          <a:prstGeom prst="rect">
            <a:avLst/>
          </a:prstGeom>
        </p:spPr>
      </p:pic>
      <p:pic>
        <p:nvPicPr>
          <p:cNvPr id="5" name="Graphic 4">
            <a:extLst>
              <a:ext uri="{FF2B5EF4-FFF2-40B4-BE49-F238E27FC236}">
                <a16:creationId xmlns:a16="http://schemas.microsoft.com/office/drawing/2014/main" id="{539B7C38-B005-33B6-BF5B-E7C8A4BE9DD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08531" y="1164095"/>
            <a:ext cx="324527" cy="324527"/>
          </a:xfrm>
          <a:prstGeom prst="rect">
            <a:avLst/>
          </a:prstGeom>
        </p:spPr>
      </p:pic>
    </p:spTree>
    <p:extLst>
      <p:ext uri="{BB962C8B-B14F-4D97-AF65-F5344CB8AC3E}">
        <p14:creationId xmlns:p14="http://schemas.microsoft.com/office/powerpoint/2010/main" val="426086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8F7E0B4-A065-1201-3D5F-712500300C7C}"/>
              </a:ext>
            </a:extLst>
          </p:cNvPr>
          <p:cNvSpPr/>
          <p:nvPr/>
        </p:nvSpPr>
        <p:spPr>
          <a:xfrm>
            <a:off x="0" y="-11157"/>
            <a:ext cx="12208586" cy="31323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69" name="Rectangle 68">
            <a:extLst>
              <a:ext uri="{FF2B5EF4-FFF2-40B4-BE49-F238E27FC236}">
                <a16:creationId xmlns:a16="http://schemas.microsoft.com/office/drawing/2014/main" id="{8E5C3574-A14D-354A-DECB-A15B737FDBD5}"/>
              </a:ext>
            </a:extLst>
          </p:cNvPr>
          <p:cNvSpPr/>
          <p:nvPr/>
        </p:nvSpPr>
        <p:spPr>
          <a:xfrm>
            <a:off x="0" y="1523124"/>
            <a:ext cx="12208586" cy="5334876"/>
          </a:xfrm>
          <a:prstGeom prst="rect">
            <a:avLst/>
          </a:prstGeom>
          <a:solidFill>
            <a:schemeClr val="bg1"/>
          </a:solidFill>
          <a:ln>
            <a:noFill/>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0" name="Rectangle 29">
            <a:extLst>
              <a:ext uri="{FF2B5EF4-FFF2-40B4-BE49-F238E27FC236}">
                <a16:creationId xmlns:a16="http://schemas.microsoft.com/office/drawing/2014/main" id="{09D8EC1C-792E-A21E-E802-DDC6E238AE6C}"/>
              </a:ext>
            </a:extLst>
          </p:cNvPr>
          <p:cNvSpPr/>
          <p:nvPr/>
        </p:nvSpPr>
        <p:spPr>
          <a:xfrm>
            <a:off x="0" y="1523124"/>
            <a:ext cx="6096000" cy="3132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51" name="Picture 50">
            <a:extLst>
              <a:ext uri="{FF2B5EF4-FFF2-40B4-BE49-F238E27FC236}">
                <a16:creationId xmlns:a16="http://schemas.microsoft.com/office/drawing/2014/main" id="{23F65813-D399-4951-C441-645C21507B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2890" b="-7569"/>
          <a:stretch/>
        </p:blipFill>
        <p:spPr>
          <a:xfrm>
            <a:off x="-13543" y="1555001"/>
            <a:ext cx="6187355" cy="5216372"/>
          </a:xfrm>
          <a:prstGeom prst="rect">
            <a:avLst/>
          </a:prstGeom>
        </p:spPr>
      </p:pic>
      <p:sp>
        <p:nvSpPr>
          <p:cNvPr id="31" name="Rectangle 30">
            <a:extLst>
              <a:ext uri="{FF2B5EF4-FFF2-40B4-BE49-F238E27FC236}">
                <a16:creationId xmlns:a16="http://schemas.microsoft.com/office/drawing/2014/main" id="{D3712CB8-B814-5A48-0B55-B4C0BDD342F1}"/>
              </a:ext>
            </a:extLst>
          </p:cNvPr>
          <p:cNvSpPr/>
          <p:nvPr/>
        </p:nvSpPr>
        <p:spPr>
          <a:xfrm>
            <a:off x="6096000" y="1523124"/>
            <a:ext cx="6112586" cy="5334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55" name="Rounded Rectangle 54">
            <a:extLst>
              <a:ext uri="{FF2B5EF4-FFF2-40B4-BE49-F238E27FC236}">
                <a16:creationId xmlns:a16="http://schemas.microsoft.com/office/drawing/2014/main" id="{A6EA767F-D552-618E-DC43-A4B130793969}"/>
              </a:ext>
            </a:extLst>
          </p:cNvPr>
          <p:cNvSpPr/>
          <p:nvPr/>
        </p:nvSpPr>
        <p:spPr>
          <a:xfrm>
            <a:off x="7193347" y="2369272"/>
            <a:ext cx="2011680" cy="27222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56" name="TextBox 55">
            <a:extLst>
              <a:ext uri="{FF2B5EF4-FFF2-40B4-BE49-F238E27FC236}">
                <a16:creationId xmlns:a16="http://schemas.microsoft.com/office/drawing/2014/main" id="{F7876E0D-4B60-821F-6F4A-402031CBEC9E}"/>
              </a:ext>
            </a:extLst>
          </p:cNvPr>
          <p:cNvSpPr txBox="1"/>
          <p:nvPr/>
        </p:nvSpPr>
        <p:spPr>
          <a:xfrm>
            <a:off x="7319228" y="2398027"/>
            <a:ext cx="1692534" cy="215444"/>
          </a:xfrm>
          <a:prstGeom prst="rect">
            <a:avLst/>
          </a:prstGeom>
          <a:noFill/>
        </p:spPr>
        <p:txBody>
          <a:bodyPr wrap="squar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Children 2-18 Years</a:t>
            </a:r>
          </a:p>
        </p:txBody>
      </p:sp>
      <p:sp>
        <p:nvSpPr>
          <p:cNvPr id="2" name="Title 1">
            <a:extLst>
              <a:ext uri="{FF2B5EF4-FFF2-40B4-BE49-F238E27FC236}">
                <a16:creationId xmlns:a16="http://schemas.microsoft.com/office/drawing/2014/main" id="{4B21CEF9-0759-4187-951D-35663D740BA4}"/>
              </a:ext>
            </a:extLst>
          </p:cNvPr>
          <p:cNvSpPr>
            <a:spLocks noGrp="1"/>
          </p:cNvSpPr>
          <p:nvPr>
            <p:ph type="title"/>
          </p:nvPr>
        </p:nvSpPr>
        <p:spPr>
          <a:xfrm>
            <a:off x="496887" y="489252"/>
            <a:ext cx="11567734" cy="583909"/>
          </a:xfrm>
        </p:spPr>
        <p:txBody>
          <a:bodyPr/>
          <a:lstStyle/>
          <a:p>
            <a:r>
              <a:rPr lang="en-US" sz="3200">
                <a:solidFill>
                  <a:schemeClr val="bg1"/>
                </a:solidFill>
              </a:rPr>
              <a:t>Dollar for Dollar, Dairy Foods Are One of the Most Economical Sources of Nutrition</a:t>
            </a:r>
          </a:p>
        </p:txBody>
      </p:sp>
      <p:sp>
        <p:nvSpPr>
          <p:cNvPr id="6" name="TextBox 5">
            <a:extLst>
              <a:ext uri="{FF2B5EF4-FFF2-40B4-BE49-F238E27FC236}">
                <a16:creationId xmlns:a16="http://schemas.microsoft.com/office/drawing/2014/main" id="{14D41D86-848E-45E6-B5C7-7F05ABCA967A}"/>
              </a:ext>
            </a:extLst>
          </p:cNvPr>
          <p:cNvSpPr txBox="1"/>
          <p:nvPr/>
        </p:nvSpPr>
        <p:spPr>
          <a:xfrm>
            <a:off x="2476081" y="3440270"/>
            <a:ext cx="1944094" cy="892552"/>
          </a:xfrm>
          <a:prstGeom prst="rect">
            <a:avLst/>
          </a:prstGeom>
          <a:noFill/>
        </p:spPr>
        <p:txBody>
          <a:bodyPr wrap="square" lIns="0" rIns="0" rtlCol="0">
            <a:spAutoFit/>
          </a:bodyPr>
          <a:lstStyle/>
          <a:p>
            <a:pPr marL="0" marR="0" lvl="0" indent="0"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Calcium</a:t>
            </a:r>
          </a:p>
          <a:p>
            <a:pPr marL="0" marR="0" lvl="0" indent="0" defTabSz="457200" rtl="0" eaLnBrk="1" fontAlgn="auto" latinLnBrk="0" hangingPunct="1">
              <a:lnSpc>
                <a:spcPct val="100000"/>
              </a:lnSpc>
              <a:spcBef>
                <a:spcPts val="600"/>
              </a:spcBef>
              <a:spcAft>
                <a:spcPts val="0"/>
              </a:spcAft>
              <a:buClrTx/>
              <a:buSzTx/>
              <a:buFontTx/>
              <a:buNone/>
              <a:tabLst/>
              <a:defRPr/>
            </a:pPr>
            <a:r>
              <a:rPr lang="en-US" sz="1400">
                <a:solidFill>
                  <a:schemeClr val="tx1">
                    <a:lumMod val="75000"/>
                    <a:lumOff val="25000"/>
                  </a:schemeClr>
                </a:solidFill>
                <a:latin typeface="Arial" panose="020B0604020202020204" pitchFamily="34" charset="0"/>
                <a:cs typeface="Arial" panose="020B0604020202020204" pitchFamily="34" charset="0"/>
              </a:rPr>
              <a:t>Iodine</a:t>
            </a:r>
            <a:endPar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Riboflavin</a:t>
            </a:r>
          </a:p>
        </p:txBody>
      </p:sp>
      <p:sp>
        <p:nvSpPr>
          <p:cNvPr id="7" name="TextBox 6">
            <a:extLst>
              <a:ext uri="{FF2B5EF4-FFF2-40B4-BE49-F238E27FC236}">
                <a16:creationId xmlns:a16="http://schemas.microsoft.com/office/drawing/2014/main" id="{7A5ADCF7-5894-49AA-8F57-04E59A06A61F}"/>
              </a:ext>
            </a:extLst>
          </p:cNvPr>
          <p:cNvSpPr txBox="1"/>
          <p:nvPr/>
        </p:nvSpPr>
        <p:spPr>
          <a:xfrm>
            <a:off x="2440518" y="4873536"/>
            <a:ext cx="1179954" cy="1184940"/>
          </a:xfrm>
          <a:prstGeom prst="rect">
            <a:avLst/>
          </a:prstGeom>
          <a:noFill/>
        </p:spPr>
        <p:txBody>
          <a:bodyPr wrap="square" lIns="0" rIns="0" rtlCol="0">
            <a:spAutoFit/>
          </a:bodyPr>
          <a:lstStyle/>
          <a:p>
            <a:pPr marL="0" marR="0" lvl="0" indent="0"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Protein </a:t>
            </a:r>
          </a:p>
          <a:p>
            <a:pPr marL="0" marR="0" lvl="0" indent="0"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Vitamin D</a:t>
            </a:r>
          </a:p>
          <a:p>
            <a:pPr marL="0" marR="0" lvl="0" indent="0"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Vitamin A </a:t>
            </a:r>
          </a:p>
          <a:p>
            <a:pPr marL="0" marR="0" lvl="0" indent="0"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Niacin</a:t>
            </a:r>
          </a:p>
        </p:txBody>
      </p:sp>
      <p:sp>
        <p:nvSpPr>
          <p:cNvPr id="8" name="Rectangle 7">
            <a:extLst>
              <a:ext uri="{FF2B5EF4-FFF2-40B4-BE49-F238E27FC236}">
                <a16:creationId xmlns:a16="http://schemas.microsoft.com/office/drawing/2014/main" id="{65969B94-AFCA-49F8-988B-DA2DE1F55114}"/>
              </a:ext>
            </a:extLst>
          </p:cNvPr>
          <p:cNvSpPr/>
          <p:nvPr/>
        </p:nvSpPr>
        <p:spPr>
          <a:xfrm>
            <a:off x="6450737" y="6312681"/>
            <a:ext cx="2661610" cy="338554"/>
          </a:xfrm>
          <a:prstGeom prst="rect">
            <a:avLst/>
          </a:prstGeom>
        </p:spPr>
        <p:txBody>
          <a:bodyPr wrap="square" lIns="0"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USDA FoodData Central (FDC ID: 602770) Drewnowski, A. J Am Coll Nutr. 2011. Hess, JM. Nutr J. 2019.</a:t>
            </a:r>
          </a:p>
        </p:txBody>
      </p:sp>
      <p:sp>
        <p:nvSpPr>
          <p:cNvPr id="13" name="TextBox 12">
            <a:extLst>
              <a:ext uri="{FF2B5EF4-FFF2-40B4-BE49-F238E27FC236}">
                <a16:creationId xmlns:a16="http://schemas.microsoft.com/office/drawing/2014/main" id="{C55B02E5-80E2-43D9-A58E-467DCB2F4C07}"/>
              </a:ext>
            </a:extLst>
          </p:cNvPr>
          <p:cNvSpPr txBox="1"/>
          <p:nvPr/>
        </p:nvSpPr>
        <p:spPr>
          <a:xfrm>
            <a:off x="7315917" y="1611354"/>
            <a:ext cx="4030300" cy="646331"/>
          </a:xfrm>
          <a:prstGeom prst="rect">
            <a:avLst/>
          </a:prstGeom>
          <a:noFill/>
        </p:spPr>
        <p:txBody>
          <a:bodyPr wrap="square" lIns="0" r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Least Expensive Sources of the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Nutrients of Public Health Concern</a:t>
            </a:r>
            <a:endParaRPr kumimoji="0" lang="en-US" b="0" i="1"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5BE8EE1-CA17-4826-B50F-1DB2A0FDC614}"/>
              </a:ext>
            </a:extLst>
          </p:cNvPr>
          <p:cNvSpPr txBox="1"/>
          <p:nvPr/>
        </p:nvSpPr>
        <p:spPr>
          <a:xfrm>
            <a:off x="7315003" y="2676159"/>
            <a:ext cx="2142955" cy="823302"/>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CALCIUM</a:t>
            </a:r>
          </a:p>
          <a:p>
            <a:pPr marR="0" lvl="0" algn="l" defTabSz="457200" rtl="0" eaLnBrk="1" fontAlgn="auto" latinLnBrk="0" hangingPunct="1">
              <a:lnSpc>
                <a:spcPct val="100000"/>
              </a:lnSpc>
              <a:spcBef>
                <a:spcPts val="300"/>
              </a:spcBef>
              <a:spcAft>
                <a:spcPts val="0"/>
              </a:spcAft>
              <a:buClrTx/>
              <a:buSzTx/>
              <a:defRPr/>
            </a:pPr>
            <a:r>
              <a:rPr kumimoji="0" lang="en-US" sz="10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1. Cheese &amp; milk (dairy</a:t>
            </a:r>
            <a:r>
              <a:rPr lang="en-US" sz="1000" b="1">
                <a:solidFill>
                  <a:schemeClr val="accent1"/>
                </a:solidFill>
                <a:latin typeface="Arial" panose="020B0604020202020204" pitchFamily="34" charset="0"/>
                <a:cs typeface="Arial" panose="020B0604020202020204" pitchFamily="34" charset="0"/>
              </a:rPr>
              <a:t>)</a:t>
            </a:r>
          </a:p>
          <a:p>
            <a:pPr marR="0" lvl="0" algn="l" defTabSz="457200" rtl="0" eaLnBrk="1" fontAlgn="auto" latinLnBrk="0" hangingPunct="1">
              <a:lnSpc>
                <a:spcPct val="100000"/>
              </a:lnSpc>
              <a:spcBef>
                <a:spcPts val="300"/>
              </a:spcBef>
              <a:spcAft>
                <a:spcPts val="0"/>
              </a:spcAft>
              <a:buClrTx/>
              <a:buSzTx/>
              <a:tabLst/>
              <a:defRPr/>
            </a:pPr>
            <a:r>
              <a:rPr kumimoji="0" lang="en-US" sz="1000" b="1"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(TIE)</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2</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Orange juice  </a:t>
            </a:r>
          </a:p>
        </p:txBody>
      </p:sp>
      <p:sp>
        <p:nvSpPr>
          <p:cNvPr id="16" name="TextBox 15">
            <a:extLst>
              <a:ext uri="{FF2B5EF4-FFF2-40B4-BE49-F238E27FC236}">
                <a16:creationId xmlns:a16="http://schemas.microsoft.com/office/drawing/2014/main" id="{246B9665-8BF0-4979-8066-6D8F56160F31}"/>
              </a:ext>
            </a:extLst>
          </p:cNvPr>
          <p:cNvSpPr txBox="1"/>
          <p:nvPr/>
        </p:nvSpPr>
        <p:spPr>
          <a:xfrm>
            <a:off x="7315004" y="3534061"/>
            <a:ext cx="2271860" cy="854080"/>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VITAMIN D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1. Milk (dairy)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2</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Eggs  </a:t>
            </a: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 </a:t>
            </a:r>
            <a:endPar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3</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Fortified cereals</a:t>
            </a: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   </a:t>
            </a:r>
            <a:r>
              <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1A835915-53C6-4429-BB73-53636A0CACB1}"/>
              </a:ext>
            </a:extLst>
          </p:cNvPr>
          <p:cNvSpPr txBox="1"/>
          <p:nvPr/>
        </p:nvSpPr>
        <p:spPr>
          <a:xfrm>
            <a:off x="7315004" y="4422741"/>
            <a:ext cx="2475290" cy="854080"/>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POTASSIUM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1</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Potatoes &amp; sweet potatoes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2</a:t>
            </a: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 </a:t>
            </a:r>
            <a:r>
              <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Juice</a:t>
            </a: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   </a:t>
            </a:r>
            <a:endPar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3</a:t>
            </a:r>
            <a:r>
              <a:rPr lang="en-US" sz="1000" b="1">
                <a:solidFill>
                  <a:schemeClr val="accent1"/>
                </a:solidFill>
                <a:latin typeface="Arial" panose="020B0604020202020204" pitchFamily="34" charset="0"/>
                <a:cs typeface="Arial" panose="020B0604020202020204" pitchFamily="34" charset="0"/>
              </a:rPr>
              <a:t>. </a:t>
            </a:r>
            <a:r>
              <a:rPr kumimoji="0" lang="en-US" sz="10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Milk (dairy)  </a:t>
            </a:r>
          </a:p>
        </p:txBody>
      </p:sp>
      <p:sp>
        <p:nvSpPr>
          <p:cNvPr id="18" name="TextBox 17">
            <a:extLst>
              <a:ext uri="{FF2B5EF4-FFF2-40B4-BE49-F238E27FC236}">
                <a16:creationId xmlns:a16="http://schemas.microsoft.com/office/drawing/2014/main" id="{2A334BB7-E394-442A-86DC-B279440C61FD}"/>
              </a:ext>
            </a:extLst>
          </p:cNvPr>
          <p:cNvSpPr txBox="1"/>
          <p:nvPr/>
        </p:nvSpPr>
        <p:spPr>
          <a:xfrm>
            <a:off x="7315004" y="5311422"/>
            <a:ext cx="2271860" cy="854080"/>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FIBER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1</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Quinoa</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2</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Chickpeas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3</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Pearled barley  </a:t>
            </a:r>
          </a:p>
        </p:txBody>
      </p:sp>
      <p:sp>
        <p:nvSpPr>
          <p:cNvPr id="26" name="TextBox 25">
            <a:extLst>
              <a:ext uri="{FF2B5EF4-FFF2-40B4-BE49-F238E27FC236}">
                <a16:creationId xmlns:a16="http://schemas.microsoft.com/office/drawing/2014/main" id="{9F38924F-84C1-4B2D-9481-07FEF22DBF1B}"/>
              </a:ext>
            </a:extLst>
          </p:cNvPr>
          <p:cNvSpPr txBox="1"/>
          <p:nvPr/>
        </p:nvSpPr>
        <p:spPr>
          <a:xfrm>
            <a:off x="9909218" y="3534061"/>
            <a:ext cx="1885949" cy="823302"/>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VITAMIN D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1</a:t>
            </a:r>
            <a:r>
              <a:rPr lang="en-US" sz="1000" b="1">
                <a:solidFill>
                  <a:schemeClr val="accent1"/>
                </a:solidFill>
                <a:latin typeface="Arial" panose="020B0604020202020204" pitchFamily="34" charset="0"/>
                <a:cs typeface="Arial" panose="020B0604020202020204" pitchFamily="34" charset="0"/>
              </a:rPr>
              <a:t>. </a:t>
            </a:r>
            <a:r>
              <a:rPr kumimoji="0" lang="en-US" sz="10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Milk (dairy)</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2</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Eggs</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3</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Soy Milk</a:t>
            </a:r>
          </a:p>
        </p:txBody>
      </p:sp>
      <p:sp>
        <p:nvSpPr>
          <p:cNvPr id="27" name="TextBox 26">
            <a:extLst>
              <a:ext uri="{FF2B5EF4-FFF2-40B4-BE49-F238E27FC236}">
                <a16:creationId xmlns:a16="http://schemas.microsoft.com/office/drawing/2014/main" id="{4A2A7CC5-2A59-4383-8BDF-C4C4D51FB9C6}"/>
              </a:ext>
            </a:extLst>
          </p:cNvPr>
          <p:cNvSpPr txBox="1"/>
          <p:nvPr/>
        </p:nvSpPr>
        <p:spPr>
          <a:xfrm>
            <a:off x="9909218" y="4422741"/>
            <a:ext cx="1885949" cy="854080"/>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POTASSIUM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1</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Potatoes &amp; yams</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2</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Juice</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3</a:t>
            </a:r>
            <a:r>
              <a:rPr lang="en-US" sz="1000" b="1">
                <a:solidFill>
                  <a:schemeClr val="accent1"/>
                </a:solidFill>
                <a:latin typeface="Arial" panose="020B0604020202020204" pitchFamily="34" charset="0"/>
                <a:cs typeface="Arial" panose="020B0604020202020204" pitchFamily="34" charset="0"/>
              </a:rPr>
              <a:t>. </a:t>
            </a:r>
            <a:r>
              <a:rPr kumimoji="0" lang="en-US" sz="10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Milk (dairy)</a:t>
            </a:r>
          </a:p>
        </p:txBody>
      </p:sp>
      <p:sp>
        <p:nvSpPr>
          <p:cNvPr id="28" name="TextBox 27">
            <a:extLst>
              <a:ext uri="{FF2B5EF4-FFF2-40B4-BE49-F238E27FC236}">
                <a16:creationId xmlns:a16="http://schemas.microsoft.com/office/drawing/2014/main" id="{ECBE2743-B4DF-4488-827B-04475990FAD8}"/>
              </a:ext>
            </a:extLst>
          </p:cNvPr>
          <p:cNvSpPr txBox="1"/>
          <p:nvPr/>
        </p:nvSpPr>
        <p:spPr>
          <a:xfrm>
            <a:off x="9909218" y="5311422"/>
            <a:ext cx="1885949" cy="823302"/>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FIBER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1</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Quinoa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2</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Chickpeas</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3</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Pearled barley</a:t>
            </a:r>
          </a:p>
        </p:txBody>
      </p:sp>
      <p:sp>
        <p:nvSpPr>
          <p:cNvPr id="29" name="TextBox 28">
            <a:extLst>
              <a:ext uri="{FF2B5EF4-FFF2-40B4-BE49-F238E27FC236}">
                <a16:creationId xmlns:a16="http://schemas.microsoft.com/office/drawing/2014/main" id="{1B0974A6-A837-4C2B-8BDB-C05ABDC227E8}"/>
              </a:ext>
            </a:extLst>
          </p:cNvPr>
          <p:cNvSpPr txBox="1"/>
          <p:nvPr/>
        </p:nvSpPr>
        <p:spPr>
          <a:xfrm>
            <a:off x="9909218" y="2667806"/>
            <a:ext cx="1885949" cy="823302"/>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CALCIUM</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1</a:t>
            </a:r>
            <a:r>
              <a:rPr lang="en-US" sz="1000" b="1">
                <a:solidFill>
                  <a:schemeClr val="accent1"/>
                </a:solidFill>
                <a:latin typeface="Arial" panose="020B0604020202020204" pitchFamily="34" charset="0"/>
                <a:cs typeface="Arial" panose="020B0604020202020204" pitchFamily="34" charset="0"/>
              </a:rPr>
              <a:t>. </a:t>
            </a:r>
            <a:r>
              <a:rPr kumimoji="0" lang="en-US" sz="10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Milk (dairy)</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2</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Cheese</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3</a:t>
            </a:r>
            <a:r>
              <a:rPr lang="en-US" sz="1000">
                <a:solidFill>
                  <a:schemeClr val="tx1">
                    <a:lumMod val="75000"/>
                    <a:lumOff val="25000"/>
                  </a:schemeClr>
                </a:solidFill>
                <a:latin typeface="Arial" panose="020B0604020202020204" pitchFamily="34" charset="0"/>
                <a:cs typeface="Arial" panose="020B0604020202020204" pitchFamily="34" charset="0"/>
              </a:rPr>
              <a:t>. </a:t>
            </a:r>
            <a:r>
              <a:rPr kumimoji="0" lang="en-US" sz="10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Orange juice</a:t>
            </a:r>
          </a:p>
        </p:txBody>
      </p:sp>
      <p:sp>
        <p:nvSpPr>
          <p:cNvPr id="3" name="Rectangle 2">
            <a:extLst>
              <a:ext uri="{FF2B5EF4-FFF2-40B4-BE49-F238E27FC236}">
                <a16:creationId xmlns:a16="http://schemas.microsoft.com/office/drawing/2014/main" id="{CFB3CA09-2487-43A2-921B-A45D0985B0EB}"/>
              </a:ext>
            </a:extLst>
          </p:cNvPr>
          <p:cNvSpPr/>
          <p:nvPr/>
        </p:nvSpPr>
        <p:spPr>
          <a:xfrm>
            <a:off x="854026" y="6312681"/>
            <a:ext cx="3952664" cy="338554"/>
          </a:xfrm>
          <a:prstGeom prst="rect">
            <a:avLst/>
          </a:prstGeom>
          <a:noFill/>
        </p:spPr>
        <p:txBody>
          <a:bodyPr wrap="square" lIns="0" r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Calibri" panose="020F0502020204030204" pitchFamily="34" charset="0"/>
                <a:cs typeface="Arial" panose="020B0604020202020204" pitchFamily="34" charset="0"/>
              </a:rPr>
              <a:t>*Based on U.S. average price of unflavored, private label milk, 1 gal.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Calibri" panose="020F0502020204030204" pitchFamily="34" charset="0"/>
                <a:cs typeface="Arial" panose="020B0604020202020204" pitchFamily="34" charset="0"/>
              </a:rPr>
              <a:t>[Source: IRI Total US - Multi Outlet + Conv 2022 YTD ending </a:t>
            </a:r>
            <a:r>
              <a:rPr lang="en-US" sz="8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5-22</a:t>
            </a: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36" name="TextBox 35">
            <a:extLst>
              <a:ext uri="{FF2B5EF4-FFF2-40B4-BE49-F238E27FC236}">
                <a16:creationId xmlns:a16="http://schemas.microsoft.com/office/drawing/2014/main" id="{8C911920-50B8-4AE8-3C30-177E248932D5}"/>
              </a:ext>
            </a:extLst>
          </p:cNvPr>
          <p:cNvSpPr txBox="1"/>
          <p:nvPr/>
        </p:nvSpPr>
        <p:spPr>
          <a:xfrm>
            <a:off x="3577892" y="3440263"/>
            <a:ext cx="1408508" cy="892552"/>
          </a:xfrm>
          <a:prstGeom prst="rect">
            <a:avLst/>
          </a:prstGeom>
          <a:noFill/>
        </p:spPr>
        <p:txBody>
          <a:bodyPr wrap="square" lIns="0" rIns="0">
            <a:spAutoFit/>
          </a:bodyPr>
          <a:lstStyle/>
          <a:p>
            <a:pPr defTabSz="457200">
              <a:spcBef>
                <a:spcPts val="600"/>
              </a:spcBef>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Pantothenic Acid</a:t>
            </a:r>
          </a:p>
          <a:p>
            <a:pPr defTabSz="457200">
              <a:spcBef>
                <a:spcPts val="600"/>
              </a:spcBef>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Phosphorus </a:t>
            </a:r>
          </a:p>
          <a:p>
            <a:pPr marL="0" marR="0" lvl="0" indent="0"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Vitamin B12</a:t>
            </a:r>
          </a:p>
        </p:txBody>
      </p:sp>
      <p:sp>
        <p:nvSpPr>
          <p:cNvPr id="39" name="TextBox 38">
            <a:extLst>
              <a:ext uri="{FF2B5EF4-FFF2-40B4-BE49-F238E27FC236}">
                <a16:creationId xmlns:a16="http://schemas.microsoft.com/office/drawing/2014/main" id="{0F894F21-2172-1F45-A744-87EBF9A54119}"/>
              </a:ext>
            </a:extLst>
          </p:cNvPr>
          <p:cNvSpPr txBox="1"/>
          <p:nvPr/>
        </p:nvSpPr>
        <p:spPr>
          <a:xfrm>
            <a:off x="3684175" y="4878874"/>
            <a:ext cx="1084558" cy="892552"/>
          </a:xfrm>
          <a:prstGeom prst="rect">
            <a:avLst/>
          </a:prstGeom>
          <a:noFill/>
        </p:spPr>
        <p:txBody>
          <a:bodyPr wrap="square" lIns="0" rIns="0">
            <a:spAutoFit/>
          </a:bodyPr>
          <a:lstStyle/>
          <a:p>
            <a:pPr marL="0" marR="0" lvl="0" indent="0" defTabSz="457200" rtl="0" eaLnBrk="1" fontAlgn="auto" latinLnBrk="0" hangingPunct="1">
              <a:lnSpc>
                <a:spcPct val="100000"/>
              </a:lnSpc>
              <a:spcBef>
                <a:spcPts val="600"/>
              </a:spcBef>
              <a:spcAft>
                <a:spcPts val="0"/>
              </a:spcAft>
              <a:buClrTx/>
              <a:buSzTx/>
              <a:buFontTx/>
              <a:buNone/>
              <a:tabLst/>
              <a:defRPr/>
            </a:pPr>
            <a:r>
              <a:rPr lang="en-US" sz="1400">
                <a:solidFill>
                  <a:schemeClr val="tx1">
                    <a:lumMod val="75000"/>
                    <a:lumOff val="25000"/>
                  </a:schemeClr>
                </a:solidFill>
                <a:latin typeface="Arial" panose="020B0604020202020204" pitchFamily="34" charset="0"/>
                <a:cs typeface="Arial" panose="020B0604020202020204" pitchFamily="34" charset="0"/>
              </a:rPr>
              <a:t>Potassium</a:t>
            </a:r>
            <a:endPar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600"/>
              </a:spcBef>
              <a:spcAft>
                <a:spcPts val="0"/>
              </a:spcAft>
              <a:buClrTx/>
              <a:buSzTx/>
              <a:buFontTx/>
              <a:buNone/>
              <a:tabLst/>
              <a:defRPr/>
            </a:pPr>
            <a:r>
              <a:rPr lang="en-US" sz="1400">
                <a:solidFill>
                  <a:schemeClr val="tx1">
                    <a:lumMod val="75000"/>
                    <a:lumOff val="25000"/>
                  </a:schemeClr>
                </a:solidFill>
                <a:latin typeface="Arial" panose="020B0604020202020204" pitchFamily="34" charset="0"/>
                <a:cs typeface="Arial" panose="020B0604020202020204" pitchFamily="34" charset="0"/>
              </a:rPr>
              <a:t>Selenium</a:t>
            </a:r>
          </a:p>
          <a:p>
            <a:pPr marL="0" marR="0" lvl="0" indent="0"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Zinc</a:t>
            </a:r>
          </a:p>
        </p:txBody>
      </p:sp>
      <p:sp>
        <p:nvSpPr>
          <p:cNvPr id="49" name="Rounded Rectangle 48">
            <a:extLst>
              <a:ext uri="{FF2B5EF4-FFF2-40B4-BE49-F238E27FC236}">
                <a16:creationId xmlns:a16="http://schemas.microsoft.com/office/drawing/2014/main" id="{1674CA7E-D32F-FE81-A9C7-80002F972532}"/>
              </a:ext>
            </a:extLst>
          </p:cNvPr>
          <p:cNvSpPr/>
          <p:nvPr/>
        </p:nvSpPr>
        <p:spPr>
          <a:xfrm>
            <a:off x="2187972" y="3145296"/>
            <a:ext cx="2743200" cy="270261"/>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tx2"/>
              </a:solidFill>
            </a:endParaRPr>
          </a:p>
        </p:txBody>
      </p:sp>
      <p:sp>
        <p:nvSpPr>
          <p:cNvPr id="50" name="Rounded Rectangle 49">
            <a:extLst>
              <a:ext uri="{FF2B5EF4-FFF2-40B4-BE49-F238E27FC236}">
                <a16:creationId xmlns:a16="http://schemas.microsoft.com/office/drawing/2014/main" id="{A904A2F3-8369-96B6-A50C-1B62427BFA46}"/>
              </a:ext>
            </a:extLst>
          </p:cNvPr>
          <p:cNvSpPr/>
          <p:nvPr/>
        </p:nvSpPr>
        <p:spPr>
          <a:xfrm>
            <a:off x="2191092" y="4580971"/>
            <a:ext cx="2743200" cy="270261"/>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tx2"/>
              </a:solidFill>
            </a:endParaRPr>
          </a:p>
        </p:txBody>
      </p:sp>
      <p:sp>
        <p:nvSpPr>
          <p:cNvPr id="52" name="TextBox 51">
            <a:extLst>
              <a:ext uri="{FF2B5EF4-FFF2-40B4-BE49-F238E27FC236}">
                <a16:creationId xmlns:a16="http://schemas.microsoft.com/office/drawing/2014/main" id="{D0D19DC1-95F5-2D5B-D617-B68D0B667271}"/>
              </a:ext>
            </a:extLst>
          </p:cNvPr>
          <p:cNvSpPr txBox="1"/>
          <p:nvPr/>
        </p:nvSpPr>
        <p:spPr>
          <a:xfrm>
            <a:off x="2475115" y="3166769"/>
            <a:ext cx="1493605" cy="245851"/>
          </a:xfrm>
          <a:prstGeom prst="rect">
            <a:avLst/>
          </a:prstGeom>
          <a:noFill/>
        </p:spPr>
        <p:txBody>
          <a:bodyPr wrap="square" lIns="0" tIns="0" rIns="0" bIns="0" anchor="ctr" anchorCtr="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Excellent Source </a:t>
            </a:r>
          </a:p>
        </p:txBody>
      </p:sp>
      <p:sp>
        <p:nvSpPr>
          <p:cNvPr id="53" name="TextBox 52">
            <a:extLst>
              <a:ext uri="{FF2B5EF4-FFF2-40B4-BE49-F238E27FC236}">
                <a16:creationId xmlns:a16="http://schemas.microsoft.com/office/drawing/2014/main" id="{4C700CDD-D6C8-FA79-F2A3-C0A88466E5DE}"/>
              </a:ext>
            </a:extLst>
          </p:cNvPr>
          <p:cNvSpPr txBox="1"/>
          <p:nvPr/>
        </p:nvSpPr>
        <p:spPr>
          <a:xfrm>
            <a:off x="2442825" y="4602444"/>
            <a:ext cx="1493605" cy="245851"/>
          </a:xfrm>
          <a:prstGeom prst="rect">
            <a:avLst/>
          </a:prstGeom>
          <a:noFill/>
        </p:spPr>
        <p:txBody>
          <a:bodyPr wrap="square" lIns="0" tIns="0" rIns="0" bIns="0" anchor="ctr" anchorCtr="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Good Source </a:t>
            </a:r>
          </a:p>
        </p:txBody>
      </p:sp>
      <p:sp>
        <p:nvSpPr>
          <p:cNvPr id="59" name="Rounded Rectangle 58">
            <a:extLst>
              <a:ext uri="{FF2B5EF4-FFF2-40B4-BE49-F238E27FC236}">
                <a16:creationId xmlns:a16="http://schemas.microsoft.com/office/drawing/2014/main" id="{7B912CC3-02EF-6CC8-C25F-0026FCE41222}"/>
              </a:ext>
            </a:extLst>
          </p:cNvPr>
          <p:cNvSpPr/>
          <p:nvPr/>
        </p:nvSpPr>
        <p:spPr>
          <a:xfrm>
            <a:off x="9774284" y="2369272"/>
            <a:ext cx="2011680" cy="27222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60" name="TextBox 59">
            <a:extLst>
              <a:ext uri="{FF2B5EF4-FFF2-40B4-BE49-F238E27FC236}">
                <a16:creationId xmlns:a16="http://schemas.microsoft.com/office/drawing/2014/main" id="{3DCDB08F-DB14-4DC4-9201-2C9456D65DFA}"/>
              </a:ext>
            </a:extLst>
          </p:cNvPr>
          <p:cNvSpPr txBox="1"/>
          <p:nvPr/>
        </p:nvSpPr>
        <p:spPr>
          <a:xfrm>
            <a:off x="9909218" y="2398027"/>
            <a:ext cx="1692534" cy="215444"/>
          </a:xfrm>
          <a:prstGeom prst="rect">
            <a:avLst/>
          </a:prstGeom>
          <a:noFill/>
        </p:spPr>
        <p:txBody>
          <a:bodyPr wrap="squar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Adults 19-99 Years</a:t>
            </a:r>
          </a:p>
        </p:txBody>
      </p:sp>
      <p:cxnSp>
        <p:nvCxnSpPr>
          <p:cNvPr id="61" name="Straight Connector 60">
            <a:extLst>
              <a:ext uri="{FF2B5EF4-FFF2-40B4-BE49-F238E27FC236}">
                <a16:creationId xmlns:a16="http://schemas.microsoft.com/office/drawing/2014/main" id="{DEB9FA7D-7753-5B8E-D87B-48491471D3AD}"/>
              </a:ext>
            </a:extLst>
          </p:cNvPr>
          <p:cNvCxnSpPr>
            <a:cxnSpLocks/>
          </p:cNvCxnSpPr>
          <p:nvPr/>
        </p:nvCxnSpPr>
        <p:spPr>
          <a:xfrm>
            <a:off x="9457958" y="2408108"/>
            <a:ext cx="0" cy="3760518"/>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Slide Number Placeholder 1">
            <a:extLst>
              <a:ext uri="{FF2B5EF4-FFF2-40B4-BE49-F238E27FC236}">
                <a16:creationId xmlns:a16="http://schemas.microsoft.com/office/drawing/2014/main" id="{8FCCE996-139A-8BF0-AFA9-3A038F099F02}"/>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solidFill>
                  <a:schemeClr val="tx1">
                    <a:lumMod val="75000"/>
                    <a:lumOff val="25000"/>
                  </a:schemeClr>
                </a:solidFill>
              </a:rPr>
              <a:pPr lvl="0"/>
              <a:t>6</a:t>
            </a:fld>
            <a:endParaRPr lang="en-US" noProof="0">
              <a:solidFill>
                <a:schemeClr val="tx1">
                  <a:lumMod val="75000"/>
                  <a:lumOff val="25000"/>
                </a:schemeClr>
              </a:solidFill>
            </a:endParaRPr>
          </a:p>
        </p:txBody>
      </p:sp>
      <p:sp>
        <p:nvSpPr>
          <p:cNvPr id="41" name="TextBox 40">
            <a:extLst>
              <a:ext uri="{FF2B5EF4-FFF2-40B4-BE49-F238E27FC236}">
                <a16:creationId xmlns:a16="http://schemas.microsoft.com/office/drawing/2014/main" id="{1C7EB57D-296F-290D-5538-F17E4654DE4A}"/>
              </a:ext>
            </a:extLst>
          </p:cNvPr>
          <p:cNvSpPr txBox="1"/>
          <p:nvPr/>
        </p:nvSpPr>
        <p:spPr>
          <a:xfrm>
            <a:off x="4128247" y="-403412"/>
            <a:ext cx="0" cy="0"/>
          </a:xfrm>
          <a:prstGeom prst="rect">
            <a:avLst/>
          </a:prstGeom>
          <a:noFill/>
        </p:spPr>
        <p:txBody>
          <a:bodyPr wrap="none" lIns="0" tIns="0" rIns="0" bIns="0" rtlCol="0">
            <a:noAutofit/>
          </a:bodyPr>
          <a:lstStyle/>
          <a:p>
            <a:pPr>
              <a:spcBef>
                <a:spcPts val="900"/>
              </a:spcBef>
            </a:pPr>
            <a:endParaRPr lang="en-US" sz="2000" b="1">
              <a:solidFill>
                <a:schemeClr val="tx1">
                  <a:lumMod val="75000"/>
                  <a:lumOff val="25000"/>
                </a:schemeClr>
              </a:solidFill>
            </a:endParaRPr>
          </a:p>
        </p:txBody>
      </p:sp>
      <p:pic>
        <p:nvPicPr>
          <p:cNvPr id="54" name="Picture 4">
            <a:extLst>
              <a:ext uri="{FF2B5EF4-FFF2-40B4-BE49-F238E27FC236}">
                <a16:creationId xmlns:a16="http://schemas.microsoft.com/office/drawing/2014/main" id="{1F447727-0BBD-93FC-C908-156427CBC0E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082831" y="6288346"/>
            <a:ext cx="606114" cy="263312"/>
          </a:xfrm>
          <a:prstGeom prst="rect">
            <a:avLst/>
          </a:prstGeom>
        </p:spPr>
      </p:pic>
      <p:cxnSp>
        <p:nvCxnSpPr>
          <p:cNvPr id="58" name="Straight Connector 57">
            <a:extLst>
              <a:ext uri="{FF2B5EF4-FFF2-40B4-BE49-F238E27FC236}">
                <a16:creationId xmlns:a16="http://schemas.microsoft.com/office/drawing/2014/main" id="{D9F9A566-82EA-7AE0-14C5-841995374ABD}"/>
              </a:ext>
            </a:extLst>
          </p:cNvPr>
          <p:cNvCxnSpPr>
            <a:cxnSpLocks/>
          </p:cNvCxnSpPr>
          <p:nvPr/>
        </p:nvCxnSpPr>
        <p:spPr>
          <a:xfrm>
            <a:off x="6096000" y="1523124"/>
            <a:ext cx="0" cy="524893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A176DF8-7E90-A25E-82C7-B90A8C5B2942}"/>
              </a:ext>
            </a:extLst>
          </p:cNvPr>
          <p:cNvSpPr/>
          <p:nvPr/>
        </p:nvSpPr>
        <p:spPr>
          <a:xfrm>
            <a:off x="5069226" y="3095076"/>
            <a:ext cx="2053549" cy="2053549"/>
          </a:xfrm>
          <a:prstGeom prst="ellipse">
            <a:avLst/>
          </a:prstGeom>
          <a:solidFill>
            <a:srgbClr val="BFDDE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0" name="TextBox 9">
            <a:extLst>
              <a:ext uri="{FF2B5EF4-FFF2-40B4-BE49-F238E27FC236}">
                <a16:creationId xmlns:a16="http://schemas.microsoft.com/office/drawing/2014/main" id="{DF3FF347-877E-427B-9C64-0B22619BBF0F}"/>
              </a:ext>
            </a:extLst>
          </p:cNvPr>
          <p:cNvSpPr txBox="1"/>
          <p:nvPr/>
        </p:nvSpPr>
        <p:spPr>
          <a:xfrm>
            <a:off x="5261455" y="3334170"/>
            <a:ext cx="1669583" cy="1508105"/>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30000" noProof="0">
                <a:ln>
                  <a:noFill/>
                </a:ln>
                <a:solidFill>
                  <a:schemeClr val="tx2"/>
                </a:solidFill>
                <a:effectLst/>
                <a:uLnTx/>
                <a:uFillTx/>
                <a:latin typeface="Arial" panose="020B0604020202020204" pitchFamily="34" charset="0"/>
                <a:ea typeface="+mn-ea"/>
                <a:cs typeface="Arial" panose="020B0604020202020204" pitchFamily="34" charset="0"/>
              </a:rPr>
              <a:t>~</a:t>
            </a:r>
            <a:r>
              <a:rPr kumimoji="0" lang="en-US" sz="72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20</a:t>
            </a:r>
            <a:r>
              <a:rPr kumimoji="0" lang="en-US" sz="7200" b="1" i="0" u="none" strike="noStrike" kern="1200" cap="none" spc="0" normalizeH="0" baseline="30000" noProof="0">
                <a:ln>
                  <a:noFill/>
                </a:ln>
                <a:solidFill>
                  <a:schemeClr val="tx2"/>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FB66C7-22ED-4E19-B0B2-EEF4AD962D0B}"/>
              </a:ext>
            </a:extLst>
          </p:cNvPr>
          <p:cNvSpPr txBox="1"/>
          <p:nvPr/>
        </p:nvSpPr>
        <p:spPr>
          <a:xfrm>
            <a:off x="4773603" y="4313419"/>
            <a:ext cx="2645286" cy="369332"/>
          </a:xfrm>
          <a:prstGeom prst="rect">
            <a:avLst/>
          </a:prstGeom>
          <a:noFill/>
        </p:spPr>
        <p:txBody>
          <a:bodyPr wrap="square" lIns="0" r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Per serving*</a:t>
            </a:r>
          </a:p>
        </p:txBody>
      </p:sp>
      <p:sp>
        <p:nvSpPr>
          <p:cNvPr id="46" name="Oval 45">
            <a:extLst>
              <a:ext uri="{FF2B5EF4-FFF2-40B4-BE49-F238E27FC236}">
                <a16:creationId xmlns:a16="http://schemas.microsoft.com/office/drawing/2014/main" id="{AEB39397-06C3-E0DF-378D-EBED9C052E86}"/>
              </a:ext>
            </a:extLst>
          </p:cNvPr>
          <p:cNvSpPr/>
          <p:nvPr/>
        </p:nvSpPr>
        <p:spPr>
          <a:xfrm>
            <a:off x="1842160" y="2982800"/>
            <a:ext cx="548141" cy="548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47" name="Oval 46">
            <a:extLst>
              <a:ext uri="{FF2B5EF4-FFF2-40B4-BE49-F238E27FC236}">
                <a16:creationId xmlns:a16="http://schemas.microsoft.com/office/drawing/2014/main" id="{3506FA21-F5B2-BF93-ABE2-782AD5C33E8D}"/>
              </a:ext>
            </a:extLst>
          </p:cNvPr>
          <p:cNvSpPr/>
          <p:nvPr/>
        </p:nvSpPr>
        <p:spPr>
          <a:xfrm>
            <a:off x="1786125" y="4418475"/>
            <a:ext cx="548141" cy="548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25" name="Graphic 24">
            <a:extLst>
              <a:ext uri="{FF2B5EF4-FFF2-40B4-BE49-F238E27FC236}">
                <a16:creationId xmlns:a16="http://schemas.microsoft.com/office/drawing/2014/main" id="{6A8BC084-2F29-CB70-5D59-AA017BDDAA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08422" y="3059607"/>
            <a:ext cx="399058" cy="399058"/>
          </a:xfrm>
          <a:prstGeom prst="rect">
            <a:avLst/>
          </a:prstGeom>
        </p:spPr>
      </p:pic>
      <p:pic>
        <p:nvPicPr>
          <p:cNvPr id="44" name="Graphic 43">
            <a:extLst>
              <a:ext uri="{FF2B5EF4-FFF2-40B4-BE49-F238E27FC236}">
                <a16:creationId xmlns:a16="http://schemas.microsoft.com/office/drawing/2014/main" id="{C8B6E81D-9D4C-ACF0-F705-F450048746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5469" y="4484672"/>
            <a:ext cx="408042" cy="408042"/>
          </a:xfrm>
          <a:prstGeom prst="rect">
            <a:avLst/>
          </a:prstGeom>
        </p:spPr>
      </p:pic>
      <p:sp>
        <p:nvSpPr>
          <p:cNvPr id="64" name="TextBox 63">
            <a:extLst>
              <a:ext uri="{FF2B5EF4-FFF2-40B4-BE49-F238E27FC236}">
                <a16:creationId xmlns:a16="http://schemas.microsoft.com/office/drawing/2014/main" id="{D4CFE416-330B-A64D-F4AF-6AA3BF8610B5}"/>
              </a:ext>
            </a:extLst>
          </p:cNvPr>
          <p:cNvSpPr txBox="1"/>
          <p:nvPr/>
        </p:nvSpPr>
        <p:spPr>
          <a:xfrm>
            <a:off x="9224682" y="-847165"/>
            <a:ext cx="0" cy="0"/>
          </a:xfrm>
          <a:prstGeom prst="rect">
            <a:avLst/>
          </a:prstGeom>
          <a:noFill/>
        </p:spPr>
        <p:txBody>
          <a:bodyPr wrap="none" lIns="0" tIns="0" rIns="0" bIns="0" rtlCol="0">
            <a:noAutofit/>
          </a:bodyPr>
          <a:lstStyle/>
          <a:p>
            <a:pPr>
              <a:spcBef>
                <a:spcPts val="900"/>
              </a:spcBef>
            </a:pPr>
            <a:endParaRPr lang="en-US" sz="2000" b="1">
              <a:solidFill>
                <a:schemeClr val="tx1">
                  <a:lumMod val="75000"/>
                  <a:lumOff val="25000"/>
                </a:schemeClr>
              </a:solidFill>
            </a:endParaRPr>
          </a:p>
        </p:txBody>
      </p:sp>
      <p:sp>
        <p:nvSpPr>
          <p:cNvPr id="66" name="Rectangle 65">
            <a:extLst>
              <a:ext uri="{FF2B5EF4-FFF2-40B4-BE49-F238E27FC236}">
                <a16:creationId xmlns:a16="http://schemas.microsoft.com/office/drawing/2014/main" id="{71966297-57C5-D2DA-3F6B-B76FAB8A776F}"/>
              </a:ext>
            </a:extLst>
          </p:cNvPr>
          <p:cNvSpPr/>
          <p:nvPr/>
        </p:nvSpPr>
        <p:spPr>
          <a:xfrm>
            <a:off x="0" y="6772060"/>
            <a:ext cx="12192000" cy="85940"/>
          </a:xfrm>
          <a:prstGeom prst="rect">
            <a:avLst/>
          </a:prstGeom>
          <a:solidFill>
            <a:srgbClr val="046C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
        <p:nvSpPr>
          <p:cNvPr id="70" name="TextBox 69">
            <a:extLst>
              <a:ext uri="{FF2B5EF4-FFF2-40B4-BE49-F238E27FC236}">
                <a16:creationId xmlns:a16="http://schemas.microsoft.com/office/drawing/2014/main" id="{FBCAB45C-F396-F312-1E3D-E248381DE606}"/>
              </a:ext>
            </a:extLst>
          </p:cNvPr>
          <p:cNvSpPr txBox="1"/>
          <p:nvPr/>
        </p:nvSpPr>
        <p:spPr>
          <a:xfrm>
            <a:off x="7516906" y="-685800"/>
            <a:ext cx="0" cy="0"/>
          </a:xfrm>
          <a:prstGeom prst="rect">
            <a:avLst/>
          </a:prstGeom>
          <a:noFill/>
        </p:spPr>
        <p:txBody>
          <a:bodyPr wrap="none" lIns="0" tIns="0" rIns="0" bIns="0" rtlCol="0">
            <a:noAutofit/>
          </a:bodyPr>
          <a:lstStyle/>
          <a:p>
            <a:pPr>
              <a:spcBef>
                <a:spcPts val="900"/>
              </a:spcBef>
            </a:pPr>
            <a:endParaRPr lang="en-US" sz="2000" b="1">
              <a:solidFill>
                <a:schemeClr val="tx1">
                  <a:lumMod val="75000"/>
                  <a:lumOff val="25000"/>
                </a:schemeClr>
              </a:solidFill>
            </a:endParaRPr>
          </a:p>
        </p:txBody>
      </p:sp>
    </p:spTree>
    <p:extLst>
      <p:ext uri="{BB962C8B-B14F-4D97-AF65-F5344CB8AC3E}">
        <p14:creationId xmlns:p14="http://schemas.microsoft.com/office/powerpoint/2010/main" val="34761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01BD769A-EA6B-887D-F97E-540AB42109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68"/>
          <a:stretch/>
        </p:blipFill>
        <p:spPr>
          <a:xfrm>
            <a:off x="503941" y="1596217"/>
            <a:ext cx="1493604" cy="1493604"/>
          </a:xfrm>
          <a:prstGeom prst="ellipse">
            <a:avLst/>
          </a:prstGeom>
        </p:spPr>
      </p:pic>
      <p:pic>
        <p:nvPicPr>
          <p:cNvPr id="48" name="Picture 47">
            <a:extLst>
              <a:ext uri="{FF2B5EF4-FFF2-40B4-BE49-F238E27FC236}">
                <a16:creationId xmlns:a16="http://schemas.microsoft.com/office/drawing/2014/main" id="{FA83D9CF-683E-7AFF-74D1-49233FDA299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3940" y="4000471"/>
            <a:ext cx="1493605" cy="1493605"/>
          </a:xfrm>
          <a:prstGeom prst="ellipse">
            <a:avLst/>
          </a:prstGeom>
          <a:effectLst>
            <a:outerShdw blurRad="114300" algn="ctr" rotWithShape="0">
              <a:prstClr val="black">
                <a:alpha val="31000"/>
              </a:prstClr>
            </a:outerShdw>
          </a:effectLst>
        </p:spPr>
      </p:pic>
      <p:pic>
        <p:nvPicPr>
          <p:cNvPr id="46" name="Picture 45">
            <a:extLst>
              <a:ext uri="{FF2B5EF4-FFF2-40B4-BE49-F238E27FC236}">
                <a16:creationId xmlns:a16="http://schemas.microsoft.com/office/drawing/2014/main" id="{66C7B22E-8060-7C51-AC52-CF6F23253E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25804" y="4000471"/>
            <a:ext cx="1493605" cy="1493605"/>
          </a:xfrm>
          <a:prstGeom prst="ellipse">
            <a:avLst/>
          </a:prstGeom>
        </p:spPr>
      </p:pic>
      <p:pic>
        <p:nvPicPr>
          <p:cNvPr id="44" name="Picture 43">
            <a:extLst>
              <a:ext uri="{FF2B5EF4-FFF2-40B4-BE49-F238E27FC236}">
                <a16:creationId xmlns:a16="http://schemas.microsoft.com/office/drawing/2014/main" id="{7886D7DE-EE4D-5EAA-4B82-25DDF8DAE9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79010" y="4001955"/>
            <a:ext cx="1493605" cy="1493605"/>
          </a:xfrm>
          <a:prstGeom prst="ellipse">
            <a:avLst/>
          </a:prstGeom>
        </p:spPr>
      </p:pic>
      <p:pic>
        <p:nvPicPr>
          <p:cNvPr id="42" name="Picture 41">
            <a:extLst>
              <a:ext uri="{FF2B5EF4-FFF2-40B4-BE49-F238E27FC236}">
                <a16:creationId xmlns:a16="http://schemas.microsoft.com/office/drawing/2014/main" id="{ABE0674C-1BE0-9DC4-4EE1-AB0484562ED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25805" y="1596217"/>
            <a:ext cx="1493605" cy="1493605"/>
          </a:xfrm>
          <a:prstGeom prst="ellipse">
            <a:avLst/>
          </a:prstGeom>
        </p:spPr>
      </p:pic>
      <p:pic>
        <p:nvPicPr>
          <p:cNvPr id="40" name="Picture 39">
            <a:extLst>
              <a:ext uri="{FF2B5EF4-FFF2-40B4-BE49-F238E27FC236}">
                <a16:creationId xmlns:a16="http://schemas.microsoft.com/office/drawing/2014/main" id="{2A079FD7-C877-301C-492A-484D9B49664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079011" y="1596217"/>
            <a:ext cx="1493605" cy="1493605"/>
          </a:xfrm>
          <a:prstGeom prst="ellipse">
            <a:avLst/>
          </a:prstGeom>
        </p:spPr>
      </p:pic>
      <p:sp>
        <p:nvSpPr>
          <p:cNvPr id="3" name="Rectangle 2">
            <a:extLst>
              <a:ext uri="{FF2B5EF4-FFF2-40B4-BE49-F238E27FC236}">
                <a16:creationId xmlns:a16="http://schemas.microsoft.com/office/drawing/2014/main" id="{A31BF94B-1E92-113A-681E-A892BC4E0591}"/>
              </a:ext>
            </a:extLst>
          </p:cNvPr>
          <p:cNvSpPr/>
          <p:nvPr/>
        </p:nvSpPr>
        <p:spPr>
          <a:xfrm>
            <a:off x="8129239" y="0"/>
            <a:ext cx="40627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6" name="Text Placeholder 15">
            <a:extLst>
              <a:ext uri="{FF2B5EF4-FFF2-40B4-BE49-F238E27FC236}">
                <a16:creationId xmlns:a16="http://schemas.microsoft.com/office/drawing/2014/main" id="{CD39B2DE-0782-45D8-3D43-3DAFA7EBD01B}"/>
              </a:ext>
            </a:extLst>
          </p:cNvPr>
          <p:cNvSpPr>
            <a:spLocks noGrp="1"/>
          </p:cNvSpPr>
          <p:nvPr>
            <p:ph type="body" sz="quarter" idx="13"/>
          </p:nvPr>
        </p:nvSpPr>
        <p:spPr/>
        <p:txBody>
          <a:bodyPr/>
          <a:lstStyle/>
          <a:p>
            <a:r>
              <a:rPr lang="en-US" sz="1800">
                <a:solidFill>
                  <a:schemeClr val="accent1"/>
                </a:solidFill>
              </a:rPr>
              <a:t>Test and tailor to find for what works</a:t>
            </a:r>
          </a:p>
        </p:txBody>
      </p:sp>
      <p:sp>
        <p:nvSpPr>
          <p:cNvPr id="8" name="Title 7"/>
          <p:cNvSpPr>
            <a:spLocks noGrp="1"/>
          </p:cNvSpPr>
          <p:nvPr>
            <p:ph type="title"/>
          </p:nvPr>
        </p:nvSpPr>
        <p:spPr>
          <a:xfrm>
            <a:off x="496263" y="304049"/>
            <a:ext cx="7860792" cy="62064"/>
          </a:xfrm>
        </p:spPr>
        <p:txBody>
          <a:bodyPr/>
          <a:lstStyle/>
          <a:p>
            <a:r>
              <a:rPr lang="en-US" sz="3200"/>
              <a:t>Issues with Lactose? </a:t>
            </a:r>
            <a:br>
              <a:rPr lang="en-US" sz="3200"/>
            </a:br>
            <a:r>
              <a:rPr lang="en-US" sz="3200"/>
              <a:t>There is Something for Everyone</a:t>
            </a:r>
          </a:p>
        </p:txBody>
      </p:sp>
      <p:sp>
        <p:nvSpPr>
          <p:cNvPr id="5" name="TextBox 4">
            <a:extLst>
              <a:ext uri="{FF2B5EF4-FFF2-40B4-BE49-F238E27FC236}">
                <a16:creationId xmlns:a16="http://schemas.microsoft.com/office/drawing/2014/main" id="{2F581924-5049-4942-BB1C-B579B59D6CB3}"/>
              </a:ext>
            </a:extLst>
          </p:cNvPr>
          <p:cNvSpPr txBox="1"/>
          <p:nvPr/>
        </p:nvSpPr>
        <p:spPr>
          <a:xfrm>
            <a:off x="499256" y="3288811"/>
            <a:ext cx="1498289" cy="430887"/>
          </a:xfrm>
          <a:prstGeom prst="rect">
            <a:avLst/>
          </a:prstGeom>
          <a:noFill/>
        </p:spPr>
        <p:txBody>
          <a:bodyPr wrap="square" lIns="0" r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100" b="1">
                <a:solidFill>
                  <a:schemeClr val="tx1">
                    <a:lumMod val="75000"/>
                    <a:lumOff val="25000"/>
                  </a:schemeClr>
                </a:solidFill>
                <a:latin typeface="Arial" panose="020B0604020202020204" pitchFamily="34" charset="0"/>
                <a:cs typeface="Arial" panose="020B0604020202020204" pitchFamily="34" charset="0"/>
              </a:rPr>
              <a:t>O</a:t>
            </a:r>
            <a:r>
              <a:rPr kumimoji="0" lang="en-US" sz="1100" b="1" i="0" u="none" strike="noStrike" kern="1200" cap="none" spc="0" normalizeH="0" baseline="0" noProof="0" err="1">
                <a:ln>
                  <a:noFill/>
                </a:ln>
                <a:solidFill>
                  <a:schemeClr val="tx1">
                    <a:lumMod val="75000"/>
                    <a:lumOff val="25000"/>
                  </a:schemeClr>
                </a:solidFill>
                <a:effectLst/>
                <a:uLnTx/>
                <a:uFillTx/>
                <a:latin typeface="Arial" panose="020B0604020202020204" pitchFamily="34" charset="0"/>
                <a:cs typeface="Arial" panose="020B0604020202020204" pitchFamily="34" charset="0"/>
              </a:rPr>
              <a:t>pt</a:t>
            </a:r>
            <a:r>
              <a:rPr kumimoji="0" lang="en-US" sz="11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 for </a:t>
            </a:r>
            <a:r>
              <a:rPr lang="en-US" sz="1100" b="1">
                <a:solidFill>
                  <a:schemeClr val="tx2"/>
                </a:solidFill>
                <a:latin typeface="Arial" panose="020B0604020202020204" pitchFamily="34" charset="0"/>
                <a:cs typeface="Arial" panose="020B0604020202020204" pitchFamily="34" charset="0"/>
              </a:rPr>
              <a:t>lactose-free </a:t>
            </a:r>
            <a:r>
              <a:rPr kumimoji="0" lang="en-US" sz="11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dairy milk products </a:t>
            </a:r>
          </a:p>
        </p:txBody>
      </p:sp>
      <p:sp>
        <p:nvSpPr>
          <p:cNvPr id="7" name="TextBox 6">
            <a:extLst>
              <a:ext uri="{FF2B5EF4-FFF2-40B4-BE49-F238E27FC236}">
                <a16:creationId xmlns:a16="http://schemas.microsoft.com/office/drawing/2014/main" id="{34A9B3A4-1893-4743-BCE2-32062C059BC7}"/>
              </a:ext>
            </a:extLst>
          </p:cNvPr>
          <p:cNvSpPr txBox="1"/>
          <p:nvPr/>
        </p:nvSpPr>
        <p:spPr>
          <a:xfrm>
            <a:off x="3083382" y="3290328"/>
            <a:ext cx="1804304" cy="430887"/>
          </a:xfrm>
          <a:prstGeom prst="rect">
            <a:avLst/>
          </a:prstGeom>
          <a:noFill/>
        </p:spPr>
        <p:txBody>
          <a:bodyPr wrap="square" lIns="0" r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Start small and </a:t>
            </a:r>
            <a:r>
              <a:rPr kumimoji="0" lang="en-US" sz="1100" b="1"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rPr>
              <a:t>introduce dairy slowly</a:t>
            </a:r>
          </a:p>
        </p:txBody>
      </p:sp>
      <p:sp>
        <p:nvSpPr>
          <p:cNvPr id="9" name="TextBox 8">
            <a:extLst>
              <a:ext uri="{FF2B5EF4-FFF2-40B4-BE49-F238E27FC236}">
                <a16:creationId xmlns:a16="http://schemas.microsoft.com/office/drawing/2014/main" id="{5CAC2CF8-C796-4210-AFD1-C6AA4F2C6DD0}"/>
              </a:ext>
            </a:extLst>
          </p:cNvPr>
          <p:cNvSpPr txBox="1"/>
          <p:nvPr/>
        </p:nvSpPr>
        <p:spPr>
          <a:xfrm>
            <a:off x="5633482" y="3293934"/>
            <a:ext cx="1999469" cy="430887"/>
          </a:xfrm>
          <a:prstGeom prst="rect">
            <a:avLst/>
          </a:prstGeom>
          <a:noFill/>
        </p:spPr>
        <p:txBody>
          <a:bodyPr wrap="square" lIns="0" r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Arial" panose="020B0604020202020204" pitchFamily="34" charset="0"/>
                <a:cs typeface="Arial" panose="020B0604020202020204" pitchFamily="34" charset="0"/>
              </a:rPr>
              <a:t>Mix milk with other foods </a:t>
            </a:r>
            <a:r>
              <a:rPr kumimoji="0" lang="en-US" sz="11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to help slow lactose digestion</a:t>
            </a:r>
          </a:p>
        </p:txBody>
      </p:sp>
      <p:sp>
        <p:nvSpPr>
          <p:cNvPr id="10" name="TextBox 9">
            <a:extLst>
              <a:ext uri="{FF2B5EF4-FFF2-40B4-BE49-F238E27FC236}">
                <a16:creationId xmlns:a16="http://schemas.microsoft.com/office/drawing/2014/main" id="{8F815EA1-E566-431A-8C58-610AF1FB3450}"/>
              </a:ext>
            </a:extLst>
          </p:cNvPr>
          <p:cNvSpPr txBox="1"/>
          <p:nvPr/>
        </p:nvSpPr>
        <p:spPr>
          <a:xfrm>
            <a:off x="500322" y="5751770"/>
            <a:ext cx="2177143" cy="430887"/>
          </a:xfrm>
          <a:prstGeom prst="rect">
            <a:avLst/>
          </a:prstGeom>
          <a:noFill/>
        </p:spPr>
        <p:txBody>
          <a:bodyPr wrap="square" lIns="0" r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Arial" panose="020B0604020202020204" pitchFamily="34" charset="0"/>
                <a:cs typeface="Arial" panose="020B0604020202020204" pitchFamily="34" charset="0"/>
              </a:rPr>
              <a:t>Choose natural cheeses</a:t>
            </a:r>
            <a:br>
              <a:rPr kumimoji="0" lang="en-US" sz="11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br>
            <a:r>
              <a:rPr kumimoji="0" lang="en-US" sz="11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(e.g., Cheddar, Swiss) </a:t>
            </a:r>
          </a:p>
        </p:txBody>
      </p:sp>
      <p:sp>
        <p:nvSpPr>
          <p:cNvPr id="11" name="TextBox 10">
            <a:extLst>
              <a:ext uri="{FF2B5EF4-FFF2-40B4-BE49-F238E27FC236}">
                <a16:creationId xmlns:a16="http://schemas.microsoft.com/office/drawing/2014/main" id="{158A301F-16CD-4E1D-9334-906EB8476A60}"/>
              </a:ext>
            </a:extLst>
          </p:cNvPr>
          <p:cNvSpPr txBox="1"/>
          <p:nvPr/>
        </p:nvSpPr>
        <p:spPr>
          <a:xfrm>
            <a:off x="3079011" y="5750852"/>
            <a:ext cx="2177143" cy="477054"/>
          </a:xfrm>
          <a:prstGeom prst="rect">
            <a:avLst/>
          </a:prstGeom>
          <a:noFill/>
        </p:spPr>
        <p:txBody>
          <a:bodyPr wrap="square" lIns="0" r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Arial" panose="020B0604020202020204" pitchFamily="34" charset="0"/>
                <a:cs typeface="Arial" panose="020B0604020202020204" pitchFamily="34" charset="0"/>
              </a:rPr>
              <a:t>Add natural cheeses to foods </a:t>
            </a:r>
            <a:r>
              <a:rPr kumimoji="0" lang="en-US" sz="11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(e.g., Parmesan)</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0284D1-3FC3-4597-BFB5-AE1709FA5D5E}"/>
              </a:ext>
            </a:extLst>
          </p:cNvPr>
          <p:cNvSpPr txBox="1"/>
          <p:nvPr/>
        </p:nvSpPr>
        <p:spPr>
          <a:xfrm>
            <a:off x="5633483" y="5750852"/>
            <a:ext cx="1999468" cy="430887"/>
          </a:xfrm>
          <a:prstGeom prst="rect">
            <a:avLst/>
          </a:prstGeom>
          <a:noFill/>
        </p:spPr>
        <p:txBody>
          <a:bodyPr wrap="square" lIns="0" r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Arial" panose="020B0604020202020204" pitchFamily="34" charset="0"/>
                <a:cs typeface="Arial" panose="020B0604020202020204" pitchFamily="34" charset="0"/>
              </a:rPr>
              <a:t>Yogurt’s live and active cultures</a:t>
            </a:r>
            <a:r>
              <a:rPr kumimoji="0" lang="en-US" sz="1100" b="1" i="0" u="none" strike="noStrike" kern="1200" cap="none" spc="0" normalizeH="0" baseline="0" noProof="0">
                <a:ln>
                  <a:noFill/>
                </a:ln>
                <a:solidFill>
                  <a:srgbClr val="046CB5"/>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cs typeface="Arial" panose="020B0604020202020204" pitchFamily="34" charset="0"/>
              </a:rPr>
              <a:t>help digest lactose</a:t>
            </a:r>
          </a:p>
        </p:txBody>
      </p:sp>
      <p:sp>
        <p:nvSpPr>
          <p:cNvPr id="13" name="Rectangle 12">
            <a:extLst>
              <a:ext uri="{FF2B5EF4-FFF2-40B4-BE49-F238E27FC236}">
                <a16:creationId xmlns:a16="http://schemas.microsoft.com/office/drawing/2014/main" id="{5D7C1D4D-553F-45B0-8A05-ECBBB2A2EE3A}"/>
              </a:ext>
            </a:extLst>
          </p:cNvPr>
          <p:cNvSpPr/>
          <p:nvPr/>
        </p:nvSpPr>
        <p:spPr>
          <a:xfrm>
            <a:off x="849313" y="6307475"/>
            <a:ext cx="2741362" cy="215444"/>
          </a:xfrm>
          <a:prstGeom prst="rect">
            <a:avLst/>
          </a:prstGeom>
          <a:solidFill>
            <a:schemeClr val="bg1"/>
          </a:solid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cs typeface="Arial" panose="020B0604020202020204" pitchFamily="34" charset="0"/>
              </a:rPr>
              <a:t>National Medical Association Consensus Statement. 2013. </a:t>
            </a:r>
          </a:p>
        </p:txBody>
      </p:sp>
      <p:sp>
        <p:nvSpPr>
          <p:cNvPr id="20" name="TextBox 19">
            <a:extLst>
              <a:ext uri="{FF2B5EF4-FFF2-40B4-BE49-F238E27FC236}">
                <a16:creationId xmlns:a16="http://schemas.microsoft.com/office/drawing/2014/main" id="{DB01FA91-72E8-822C-694D-0CA1AB90F2B8}"/>
              </a:ext>
            </a:extLst>
          </p:cNvPr>
          <p:cNvSpPr txBox="1"/>
          <p:nvPr/>
        </p:nvSpPr>
        <p:spPr>
          <a:xfrm>
            <a:off x="8471549" y="1576592"/>
            <a:ext cx="3295115" cy="4439677"/>
          </a:xfrm>
          <a:prstGeom prst="rect">
            <a:avLst/>
          </a:prstGeom>
          <a:noFill/>
        </p:spPr>
        <p:txBody>
          <a:bodyPr wrap="square" lIns="0" tIns="45720" rIns="0" bIns="45720" anchor="t">
            <a:spAutoFit/>
          </a:bodyPr>
          <a:lstStyle/>
          <a:p>
            <a:pPr marL="177800" indent="-177800">
              <a:spcBef>
                <a:spcPts val="1200"/>
              </a:spcBef>
              <a:buFont typeface="Arial" panose="020B0604020202020204" pitchFamily="34" charset="0"/>
              <a:buChar char="•"/>
            </a:pPr>
            <a:r>
              <a:rPr lang="en-US" sz="1550">
                <a:solidFill>
                  <a:schemeClr val="bg1"/>
                </a:solidFill>
              </a:rPr>
              <a:t>Lactose intolerance is an individualized condition</a:t>
            </a:r>
          </a:p>
          <a:p>
            <a:pPr marL="177800" indent="-177800">
              <a:spcBef>
                <a:spcPts val="1200"/>
              </a:spcBef>
              <a:buFont typeface="Arial" panose="020B0604020202020204" pitchFamily="34" charset="0"/>
              <a:buChar char="•"/>
            </a:pPr>
            <a:r>
              <a:rPr lang="en-US" sz="1550">
                <a:solidFill>
                  <a:schemeClr val="bg1"/>
                </a:solidFill>
              </a:rPr>
              <a:t>An expert panel found most people</a:t>
            </a:r>
            <a:br>
              <a:rPr lang="en-US" sz="1550">
                <a:solidFill>
                  <a:schemeClr val="bg1"/>
                </a:solidFill>
              </a:rPr>
            </a:br>
            <a:r>
              <a:rPr lang="en-US" sz="1550">
                <a:solidFill>
                  <a:schemeClr val="bg1"/>
                </a:solidFill>
              </a:rPr>
              <a:t>who have trouble digesting lactose </a:t>
            </a:r>
            <a:br>
              <a:rPr lang="en-US" sz="1550">
                <a:solidFill>
                  <a:schemeClr val="bg1"/>
                </a:solidFill>
              </a:rPr>
            </a:br>
            <a:r>
              <a:rPr lang="en-US" sz="1550">
                <a:solidFill>
                  <a:schemeClr val="bg1"/>
                </a:solidFill>
              </a:rPr>
              <a:t>can tolerate ~12 grams at one time </a:t>
            </a:r>
            <a:endParaRPr lang="en-US" sz="1550">
              <a:solidFill>
                <a:schemeClr val="bg1"/>
              </a:solidFill>
              <a:cs typeface="Arial"/>
            </a:endParaRPr>
          </a:p>
          <a:p>
            <a:pPr marL="177800" indent="-177800">
              <a:spcBef>
                <a:spcPts val="1200"/>
              </a:spcBef>
              <a:buFont typeface="Arial" panose="020B0604020202020204" pitchFamily="34" charset="0"/>
              <a:buChar char="•"/>
            </a:pPr>
            <a:r>
              <a:rPr lang="en-US" sz="1550">
                <a:solidFill>
                  <a:schemeClr val="bg1"/>
                </a:solidFill>
              </a:rPr>
              <a:t>Lactose-free milk is real dairy milk.</a:t>
            </a:r>
            <a:br>
              <a:rPr lang="en-US" sz="1550">
                <a:solidFill>
                  <a:schemeClr val="bg1"/>
                </a:solidFill>
              </a:rPr>
            </a:br>
            <a:r>
              <a:rPr lang="en-US" sz="1550">
                <a:solidFill>
                  <a:schemeClr val="bg1"/>
                </a:solidFill>
              </a:rPr>
              <a:t>It provides the same 13 nutrients,</a:t>
            </a:r>
            <a:br>
              <a:rPr lang="en-US" sz="1550">
                <a:solidFill>
                  <a:schemeClr val="bg1"/>
                </a:solidFill>
              </a:rPr>
            </a:br>
            <a:r>
              <a:rPr lang="en-US" sz="1550">
                <a:solidFill>
                  <a:schemeClr val="bg1"/>
                </a:solidFill>
              </a:rPr>
              <a:t>just without the lactose</a:t>
            </a:r>
          </a:p>
          <a:p>
            <a:pPr marL="177800" indent="-177800">
              <a:spcBef>
                <a:spcPts val="1200"/>
              </a:spcBef>
              <a:buFont typeface="Arial" panose="020B0604020202020204" pitchFamily="34" charset="0"/>
              <a:buChar char="•"/>
            </a:pPr>
            <a:r>
              <a:rPr lang="en-US" sz="1550">
                <a:solidFill>
                  <a:schemeClr val="bg1"/>
                </a:solidFill>
              </a:rPr>
              <a:t>Most hard, natural cheese </a:t>
            </a:r>
            <a:br>
              <a:rPr lang="en-US" sz="1550">
                <a:solidFill>
                  <a:schemeClr val="bg1"/>
                </a:solidFill>
              </a:rPr>
            </a:br>
            <a:r>
              <a:rPr lang="en-US" sz="1550">
                <a:solidFill>
                  <a:schemeClr val="bg1"/>
                </a:solidFill>
              </a:rPr>
              <a:t>contain minimal lactose</a:t>
            </a:r>
          </a:p>
          <a:p>
            <a:pPr marL="177800" indent="-177800">
              <a:spcBef>
                <a:spcPts val="1200"/>
              </a:spcBef>
              <a:buFont typeface="Arial" panose="020B0604020202020204" pitchFamily="34" charset="0"/>
              <a:buChar char="•"/>
            </a:pPr>
            <a:r>
              <a:rPr lang="en-US" sz="1550">
                <a:solidFill>
                  <a:schemeClr val="bg1"/>
                </a:solidFill>
              </a:rPr>
              <a:t>Yogurt’s live and active cultures</a:t>
            </a:r>
            <a:br>
              <a:rPr lang="en-US" sz="1550">
                <a:solidFill>
                  <a:schemeClr val="bg1"/>
                </a:solidFill>
              </a:rPr>
            </a:br>
            <a:r>
              <a:rPr lang="en-US" sz="1550">
                <a:solidFill>
                  <a:schemeClr val="bg1"/>
                </a:solidFill>
              </a:rPr>
              <a:t>help digest lactose </a:t>
            </a:r>
          </a:p>
          <a:p>
            <a:pPr marL="177800" indent="-177800">
              <a:spcBef>
                <a:spcPts val="1200"/>
              </a:spcBef>
              <a:buFont typeface="Arial" panose="020B0604020202020204" pitchFamily="34" charset="0"/>
              <a:buChar char="•"/>
            </a:pPr>
            <a:r>
              <a:rPr lang="en-US" sz="1550">
                <a:solidFill>
                  <a:schemeClr val="bg1"/>
                </a:solidFill>
              </a:rPr>
              <a:t>Greek and Icelandic yogurt have less lactose due to the straining process</a:t>
            </a:r>
          </a:p>
        </p:txBody>
      </p:sp>
      <p:sp>
        <p:nvSpPr>
          <p:cNvPr id="23" name="Rounded Rectangle 22">
            <a:extLst>
              <a:ext uri="{FF2B5EF4-FFF2-40B4-BE49-F238E27FC236}">
                <a16:creationId xmlns:a16="http://schemas.microsoft.com/office/drawing/2014/main" id="{CD7583E5-705C-C4CD-CB9A-543849E6388F}"/>
              </a:ext>
            </a:extLst>
          </p:cNvPr>
          <p:cNvSpPr/>
          <p:nvPr/>
        </p:nvSpPr>
        <p:spPr>
          <a:xfrm>
            <a:off x="396867" y="2978826"/>
            <a:ext cx="2430501" cy="287940"/>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5" name="Rounded Rectangle 24">
            <a:extLst>
              <a:ext uri="{FF2B5EF4-FFF2-40B4-BE49-F238E27FC236}">
                <a16:creationId xmlns:a16="http://schemas.microsoft.com/office/drawing/2014/main" id="{9BB023A5-D0EC-A2B6-E6FA-61E8EC7EB95E}"/>
              </a:ext>
            </a:extLst>
          </p:cNvPr>
          <p:cNvSpPr/>
          <p:nvPr/>
        </p:nvSpPr>
        <p:spPr>
          <a:xfrm>
            <a:off x="2953473" y="2978826"/>
            <a:ext cx="2430501" cy="287940"/>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6" name="Rounded Rectangle 25">
            <a:extLst>
              <a:ext uri="{FF2B5EF4-FFF2-40B4-BE49-F238E27FC236}">
                <a16:creationId xmlns:a16="http://schemas.microsoft.com/office/drawing/2014/main" id="{ACFEA5D0-96A8-AB3F-6B49-647ABC42192C}"/>
              </a:ext>
            </a:extLst>
          </p:cNvPr>
          <p:cNvSpPr/>
          <p:nvPr/>
        </p:nvSpPr>
        <p:spPr>
          <a:xfrm>
            <a:off x="5509178" y="2978826"/>
            <a:ext cx="2430501" cy="287940"/>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4" name="TextBox 23">
            <a:extLst>
              <a:ext uri="{FF2B5EF4-FFF2-40B4-BE49-F238E27FC236}">
                <a16:creationId xmlns:a16="http://schemas.microsoft.com/office/drawing/2014/main" id="{8D1DC25A-F475-119F-78A8-9501F48A891D}"/>
              </a:ext>
            </a:extLst>
          </p:cNvPr>
          <p:cNvSpPr txBox="1"/>
          <p:nvPr/>
        </p:nvSpPr>
        <p:spPr>
          <a:xfrm>
            <a:off x="496263" y="3007852"/>
            <a:ext cx="1493605" cy="215444"/>
          </a:xfrm>
          <a:prstGeom prst="rect">
            <a:avLst/>
          </a:prstGeom>
          <a:noFill/>
        </p:spPr>
        <p:txBody>
          <a:bodyPr wrap="squar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Try It</a:t>
            </a:r>
          </a:p>
        </p:txBody>
      </p:sp>
      <p:sp>
        <p:nvSpPr>
          <p:cNvPr id="28" name="TextBox 27">
            <a:extLst>
              <a:ext uri="{FF2B5EF4-FFF2-40B4-BE49-F238E27FC236}">
                <a16:creationId xmlns:a16="http://schemas.microsoft.com/office/drawing/2014/main" id="{47F68905-9CC2-D107-2D6B-4EB41C362FD2}"/>
              </a:ext>
            </a:extLst>
          </p:cNvPr>
          <p:cNvSpPr txBox="1"/>
          <p:nvPr/>
        </p:nvSpPr>
        <p:spPr>
          <a:xfrm>
            <a:off x="3083382" y="3007852"/>
            <a:ext cx="1493605" cy="215444"/>
          </a:xfrm>
          <a:prstGeom prst="rect">
            <a:avLst/>
          </a:prstGeom>
          <a:noFill/>
        </p:spPr>
        <p:txBody>
          <a:bodyPr wrap="squar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Sip It</a:t>
            </a:r>
          </a:p>
        </p:txBody>
      </p:sp>
      <p:sp>
        <p:nvSpPr>
          <p:cNvPr id="29" name="TextBox 28">
            <a:extLst>
              <a:ext uri="{FF2B5EF4-FFF2-40B4-BE49-F238E27FC236}">
                <a16:creationId xmlns:a16="http://schemas.microsoft.com/office/drawing/2014/main" id="{44210281-C7A3-5BC5-50E7-9D5B7A40B463}"/>
              </a:ext>
            </a:extLst>
          </p:cNvPr>
          <p:cNvSpPr txBox="1"/>
          <p:nvPr/>
        </p:nvSpPr>
        <p:spPr>
          <a:xfrm>
            <a:off x="5633482" y="3007852"/>
            <a:ext cx="1493605" cy="215444"/>
          </a:xfrm>
          <a:prstGeom prst="rect">
            <a:avLst/>
          </a:prstGeom>
          <a:noFill/>
        </p:spPr>
        <p:txBody>
          <a:bodyPr wrap="squar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Stir It</a:t>
            </a:r>
          </a:p>
        </p:txBody>
      </p:sp>
      <p:sp>
        <p:nvSpPr>
          <p:cNvPr id="30" name="Rounded Rectangle 29">
            <a:extLst>
              <a:ext uri="{FF2B5EF4-FFF2-40B4-BE49-F238E27FC236}">
                <a16:creationId xmlns:a16="http://schemas.microsoft.com/office/drawing/2014/main" id="{F0B676C8-DA16-2F20-9AE9-1A0308DBC99F}"/>
              </a:ext>
            </a:extLst>
          </p:cNvPr>
          <p:cNvSpPr/>
          <p:nvPr/>
        </p:nvSpPr>
        <p:spPr>
          <a:xfrm>
            <a:off x="396867" y="5432020"/>
            <a:ext cx="2430501" cy="287940"/>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1" name="Rounded Rectangle 30">
            <a:extLst>
              <a:ext uri="{FF2B5EF4-FFF2-40B4-BE49-F238E27FC236}">
                <a16:creationId xmlns:a16="http://schemas.microsoft.com/office/drawing/2014/main" id="{140618FA-C079-ED68-53D6-CE153808F0A0}"/>
              </a:ext>
            </a:extLst>
          </p:cNvPr>
          <p:cNvSpPr/>
          <p:nvPr/>
        </p:nvSpPr>
        <p:spPr>
          <a:xfrm>
            <a:off x="2953473" y="5432020"/>
            <a:ext cx="2430501" cy="287940"/>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2" name="Rounded Rectangle 31">
            <a:extLst>
              <a:ext uri="{FF2B5EF4-FFF2-40B4-BE49-F238E27FC236}">
                <a16:creationId xmlns:a16="http://schemas.microsoft.com/office/drawing/2014/main" id="{0833F40E-B31D-64CB-78BE-1A14736902F2}"/>
              </a:ext>
            </a:extLst>
          </p:cNvPr>
          <p:cNvSpPr/>
          <p:nvPr/>
        </p:nvSpPr>
        <p:spPr>
          <a:xfrm>
            <a:off x="5509178" y="5432020"/>
            <a:ext cx="2430501" cy="287940"/>
          </a:xfrm>
          <a:prstGeom prst="roundRect">
            <a:avLst>
              <a:gd name="adj" fmla="val 50000"/>
            </a:avLst>
          </a:prstGeom>
          <a:solidFill>
            <a:srgbClr val="BFDD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3" name="TextBox 32">
            <a:extLst>
              <a:ext uri="{FF2B5EF4-FFF2-40B4-BE49-F238E27FC236}">
                <a16:creationId xmlns:a16="http://schemas.microsoft.com/office/drawing/2014/main" id="{87D721B0-022C-46BD-AF6B-910C4582411C}"/>
              </a:ext>
            </a:extLst>
          </p:cNvPr>
          <p:cNvSpPr txBox="1"/>
          <p:nvPr/>
        </p:nvSpPr>
        <p:spPr>
          <a:xfrm>
            <a:off x="496263" y="5461046"/>
            <a:ext cx="1493605" cy="215444"/>
          </a:xfrm>
          <a:prstGeom prst="rect">
            <a:avLst/>
          </a:prstGeom>
          <a:noFill/>
        </p:spPr>
        <p:txBody>
          <a:bodyPr wrap="squar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Slice It</a:t>
            </a:r>
          </a:p>
        </p:txBody>
      </p:sp>
      <p:sp>
        <p:nvSpPr>
          <p:cNvPr id="34" name="TextBox 33">
            <a:extLst>
              <a:ext uri="{FF2B5EF4-FFF2-40B4-BE49-F238E27FC236}">
                <a16:creationId xmlns:a16="http://schemas.microsoft.com/office/drawing/2014/main" id="{FE3D0339-DF80-B904-DED5-9D2130116EE2}"/>
              </a:ext>
            </a:extLst>
          </p:cNvPr>
          <p:cNvSpPr txBox="1"/>
          <p:nvPr/>
        </p:nvSpPr>
        <p:spPr>
          <a:xfrm>
            <a:off x="3083382" y="5461046"/>
            <a:ext cx="1493605" cy="215444"/>
          </a:xfrm>
          <a:prstGeom prst="rect">
            <a:avLst/>
          </a:prstGeom>
          <a:noFill/>
        </p:spPr>
        <p:txBody>
          <a:bodyPr wrap="squar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Shred It</a:t>
            </a:r>
          </a:p>
        </p:txBody>
      </p:sp>
      <p:sp>
        <p:nvSpPr>
          <p:cNvPr id="35" name="TextBox 34">
            <a:extLst>
              <a:ext uri="{FF2B5EF4-FFF2-40B4-BE49-F238E27FC236}">
                <a16:creationId xmlns:a16="http://schemas.microsoft.com/office/drawing/2014/main" id="{9B3D6290-378C-1BC3-F569-1533F2938E0B}"/>
              </a:ext>
            </a:extLst>
          </p:cNvPr>
          <p:cNvSpPr txBox="1"/>
          <p:nvPr/>
        </p:nvSpPr>
        <p:spPr>
          <a:xfrm>
            <a:off x="5633482" y="5461046"/>
            <a:ext cx="1493605" cy="215444"/>
          </a:xfrm>
          <a:prstGeom prst="rect">
            <a:avLst/>
          </a:prstGeom>
          <a:noFill/>
        </p:spPr>
        <p:txBody>
          <a:bodyPr wrap="squar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Spoon It</a:t>
            </a:r>
          </a:p>
        </p:txBody>
      </p:sp>
      <p:pic>
        <p:nvPicPr>
          <p:cNvPr id="22" name="Graphic 21">
            <a:extLst>
              <a:ext uri="{FF2B5EF4-FFF2-40B4-BE49-F238E27FC236}">
                <a16:creationId xmlns:a16="http://schemas.microsoft.com/office/drawing/2014/main" id="{E56EB66B-0617-8E64-D90E-6F7E3D82AEB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18886" y="274869"/>
            <a:ext cx="600440" cy="600440"/>
          </a:xfrm>
          <a:prstGeom prst="rect">
            <a:avLst/>
          </a:prstGeom>
        </p:spPr>
      </p:pic>
      <p:sp>
        <p:nvSpPr>
          <p:cNvPr id="38" name="Rounded Rectangle 37">
            <a:extLst>
              <a:ext uri="{FF2B5EF4-FFF2-40B4-BE49-F238E27FC236}">
                <a16:creationId xmlns:a16="http://schemas.microsoft.com/office/drawing/2014/main" id="{272CE819-C0C4-B6E7-7645-18D165CF4CFE}"/>
              </a:ext>
            </a:extLst>
          </p:cNvPr>
          <p:cNvSpPr/>
          <p:nvPr/>
        </p:nvSpPr>
        <p:spPr>
          <a:xfrm>
            <a:off x="8444636" y="1059680"/>
            <a:ext cx="3295115" cy="2879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tx2"/>
              </a:solidFill>
            </a:endParaRPr>
          </a:p>
        </p:txBody>
      </p:sp>
      <p:sp>
        <p:nvSpPr>
          <p:cNvPr id="18" name="TextBox 17">
            <a:extLst>
              <a:ext uri="{FF2B5EF4-FFF2-40B4-BE49-F238E27FC236}">
                <a16:creationId xmlns:a16="http://schemas.microsoft.com/office/drawing/2014/main" id="{12F50CD2-43FE-5FD9-52AE-D764FA5DD3CC}"/>
              </a:ext>
            </a:extLst>
          </p:cNvPr>
          <p:cNvSpPr txBox="1"/>
          <p:nvPr/>
        </p:nvSpPr>
        <p:spPr>
          <a:xfrm>
            <a:off x="9229362" y="1049761"/>
            <a:ext cx="1725662" cy="323165"/>
          </a:xfrm>
          <a:prstGeom prst="rect">
            <a:avLst/>
          </a:prstGeom>
          <a:noFill/>
        </p:spPr>
        <p:txBody>
          <a:bodyPr wrap="square" lIns="0" rIns="0">
            <a:spAutoFit/>
          </a:bodyPr>
          <a:lstStyle/>
          <a:p>
            <a:pPr algn="ctr"/>
            <a:r>
              <a:rPr lang="en-US" sz="1500" b="1">
                <a:solidFill>
                  <a:schemeClr val="tx2"/>
                </a:solidFill>
              </a:rPr>
              <a:t>Helpful Reminders</a:t>
            </a:r>
          </a:p>
        </p:txBody>
      </p:sp>
      <p:pic>
        <p:nvPicPr>
          <p:cNvPr id="52" name="Picture 4">
            <a:extLst>
              <a:ext uri="{FF2B5EF4-FFF2-40B4-BE49-F238E27FC236}">
                <a16:creationId xmlns:a16="http://schemas.microsoft.com/office/drawing/2014/main" id="{11CE82F3-5F35-21C9-8867-F2A882EF2C6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082831" y="6288346"/>
            <a:ext cx="606114" cy="263312"/>
          </a:xfrm>
          <a:prstGeom prst="rect">
            <a:avLst/>
          </a:prstGeom>
        </p:spPr>
      </p:pic>
      <p:sp>
        <p:nvSpPr>
          <p:cNvPr id="53" name="Slide Number Placeholder 1">
            <a:extLst>
              <a:ext uri="{FF2B5EF4-FFF2-40B4-BE49-F238E27FC236}">
                <a16:creationId xmlns:a16="http://schemas.microsoft.com/office/drawing/2014/main" id="{DB791CDF-25A7-AFDC-2D03-630295337BC0}"/>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7</a:t>
            </a:fld>
            <a:endParaRPr lang="en-US" noProof="0"/>
          </a:p>
        </p:txBody>
      </p:sp>
      <p:sp>
        <p:nvSpPr>
          <p:cNvPr id="4" name="Rectangle 3">
            <a:extLst>
              <a:ext uri="{FF2B5EF4-FFF2-40B4-BE49-F238E27FC236}">
                <a16:creationId xmlns:a16="http://schemas.microsoft.com/office/drawing/2014/main" id="{B8E52564-4B60-6DCB-0EC9-736AA7C6CB65}"/>
              </a:ext>
            </a:extLst>
          </p:cNvPr>
          <p:cNvSpPr/>
          <p:nvPr/>
        </p:nvSpPr>
        <p:spPr>
          <a:xfrm>
            <a:off x="0" y="6772060"/>
            <a:ext cx="12192000" cy="85940"/>
          </a:xfrm>
          <a:prstGeom prst="rect">
            <a:avLst/>
          </a:prstGeom>
          <a:solidFill>
            <a:srgbClr val="046C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Tree>
    <p:extLst>
      <p:ext uri="{BB962C8B-B14F-4D97-AF65-F5344CB8AC3E}">
        <p14:creationId xmlns:p14="http://schemas.microsoft.com/office/powerpoint/2010/main" val="424654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D60946-D0F3-00D4-AA1D-CC5AEFFC9602}"/>
              </a:ext>
            </a:extLst>
          </p:cNvPr>
          <p:cNvSpPr/>
          <p:nvPr/>
        </p:nvSpPr>
        <p:spPr>
          <a:xfrm>
            <a:off x="0" y="0"/>
            <a:ext cx="3316941" cy="6858000"/>
          </a:xfrm>
          <a:prstGeom prst="rect">
            <a:avLst/>
          </a:prstGeom>
          <a:solidFill>
            <a:schemeClr val="bg1"/>
          </a:solidFill>
          <a:ln>
            <a:noFill/>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6" name="TextBox 5">
            <a:extLst>
              <a:ext uri="{FF2B5EF4-FFF2-40B4-BE49-F238E27FC236}">
                <a16:creationId xmlns:a16="http://schemas.microsoft.com/office/drawing/2014/main" id="{F7EBE3EE-B93D-40AD-A784-9900A2CDCA32}"/>
              </a:ext>
            </a:extLst>
          </p:cNvPr>
          <p:cNvSpPr txBox="1"/>
          <p:nvPr/>
        </p:nvSpPr>
        <p:spPr>
          <a:xfrm>
            <a:off x="496888" y="3189606"/>
            <a:ext cx="2398713" cy="2462213"/>
          </a:xfrm>
          <a:prstGeom prst="rect">
            <a:avLst/>
          </a:prstGeom>
          <a:noFill/>
        </p:spPr>
        <p:txBody>
          <a:bodyPr wrap="square" lIns="0" rIns="0" anchor="t">
            <a:spAutoFit/>
          </a:bodyPr>
          <a:lstStyle/>
          <a:p>
            <a:pPr marL="233363" indent="-233363">
              <a:buFont typeface="+mj-lt"/>
              <a:buAutoNum type="arabicPeriod"/>
            </a:pPr>
            <a:r>
              <a:rPr lang="en-US" sz="1600" b="1" dirty="0">
                <a:solidFill>
                  <a:srgbClr val="234051"/>
                </a:solidFill>
                <a:latin typeface="Arial" panose="020B0604020202020204" pitchFamily="34" charset="0"/>
                <a:ea typeface="Yu Mincho" panose="02020400000000000000" pitchFamily="18" charset="-128"/>
                <a:cs typeface="Arial" panose="020B0604020202020204" pitchFamily="34" charset="0"/>
              </a:rPr>
              <a:t>Family educational resources (English and Spanish)</a:t>
            </a:r>
          </a:p>
          <a:p>
            <a:pPr marL="233363" indent="-233363">
              <a:buFont typeface="+mj-lt"/>
              <a:buAutoNum type="arabicPeriod"/>
            </a:pPr>
            <a:endParaRPr lang="en-US" sz="1600" b="1" dirty="0">
              <a:solidFill>
                <a:srgbClr val="234051"/>
              </a:solidFill>
              <a:latin typeface="Arial" panose="020B0604020202020204" pitchFamily="34" charset="0"/>
              <a:ea typeface="Yu Mincho" panose="02020400000000000000" pitchFamily="18" charset="-128"/>
              <a:cs typeface="Arial" panose="020B0604020202020204" pitchFamily="34" charset="0"/>
            </a:endParaRPr>
          </a:p>
          <a:p>
            <a:pPr marL="233363" indent="-233363">
              <a:buFont typeface="+mj-lt"/>
              <a:buAutoNum type="arabicPeriod"/>
            </a:pPr>
            <a:r>
              <a:rPr lang="en-US" sz="1600" b="1" dirty="0">
                <a:solidFill>
                  <a:srgbClr val="234051"/>
                </a:solidFill>
                <a:latin typeface="Arial" panose="020B0604020202020204" pitchFamily="34" charset="0"/>
                <a:ea typeface="Yu Mincho" panose="02020400000000000000" pitchFamily="18" charset="-128"/>
                <a:cs typeface="Arial" panose="020B0604020202020204" pitchFamily="34" charset="0"/>
              </a:rPr>
              <a:t>Posters</a:t>
            </a:r>
            <a:endParaRPr lang="en-US" sz="1600" dirty="0">
              <a:solidFill>
                <a:srgbClr val="234051"/>
              </a:solidFill>
              <a:latin typeface="Arial" panose="020B0604020202020204" pitchFamily="34" charset="0"/>
              <a:ea typeface="Yu Mincho" panose="02020400000000000000" pitchFamily="18" charset="-128"/>
              <a:cs typeface="Arial" panose="020B0604020202020204" pitchFamily="34" charset="0"/>
            </a:endParaRPr>
          </a:p>
          <a:p>
            <a:pPr marL="233363" indent="-233363">
              <a:spcBef>
                <a:spcPts val="1200"/>
              </a:spcBef>
              <a:buFont typeface="+mj-lt"/>
              <a:buAutoNum type="arabicPeriod"/>
            </a:pPr>
            <a:r>
              <a:rPr lang="en-US" sz="1600" b="1" dirty="0">
                <a:solidFill>
                  <a:srgbClr val="234051"/>
                </a:solidFill>
                <a:latin typeface="Arial" panose="020B0604020202020204" pitchFamily="34" charset="0"/>
                <a:ea typeface="Yu Mincho" panose="02020400000000000000" pitchFamily="18" charset="-128"/>
                <a:cs typeface="Arial" panose="020B0604020202020204" pitchFamily="34" charset="0"/>
              </a:rPr>
              <a:t>Detailed pediatric care specialist background resources</a:t>
            </a:r>
            <a:endParaRPr lang="en-US" sz="1600" b="1" dirty="0">
              <a:solidFill>
                <a:srgbClr val="23405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23DEB5A-A623-548A-7933-546A1DAB193D}"/>
              </a:ext>
            </a:extLst>
          </p:cNvPr>
          <p:cNvSpPr>
            <a:spLocks noGrp="1"/>
          </p:cNvSpPr>
          <p:nvPr>
            <p:ph type="title"/>
          </p:nvPr>
        </p:nvSpPr>
        <p:spPr>
          <a:xfrm>
            <a:off x="496889" y="2314440"/>
            <a:ext cx="2398712" cy="412448"/>
          </a:xfrm>
        </p:spPr>
        <p:txBody>
          <a:bodyPr/>
          <a:lstStyle/>
          <a:p>
            <a:pPr>
              <a:lnSpc>
                <a:spcPct val="100000"/>
              </a:lnSpc>
            </a:pPr>
            <a:r>
              <a:rPr lang="en-US" dirty="0">
                <a:solidFill>
                  <a:schemeClr val="tx2"/>
                </a:solidFill>
              </a:rPr>
              <a:t>Components </a:t>
            </a:r>
          </a:p>
        </p:txBody>
      </p:sp>
      <p:pic>
        <p:nvPicPr>
          <p:cNvPr id="12" name="Graphic 11">
            <a:extLst>
              <a:ext uri="{FF2B5EF4-FFF2-40B4-BE49-F238E27FC236}">
                <a16:creationId xmlns:a16="http://schemas.microsoft.com/office/drawing/2014/main" id="{2A1370A5-5D68-7F9F-0B8E-8FA7AD07BBD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6888" y="1495840"/>
            <a:ext cx="722312" cy="722312"/>
          </a:xfrm>
          <a:prstGeom prst="rect">
            <a:avLst/>
          </a:prstGeom>
        </p:spPr>
      </p:pic>
      <p:sp>
        <p:nvSpPr>
          <p:cNvPr id="13" name="Rectangle 12">
            <a:extLst>
              <a:ext uri="{FF2B5EF4-FFF2-40B4-BE49-F238E27FC236}">
                <a16:creationId xmlns:a16="http://schemas.microsoft.com/office/drawing/2014/main" id="{24C5E39B-DB99-7BF8-73BD-1E35D1C598DF}"/>
              </a:ext>
            </a:extLst>
          </p:cNvPr>
          <p:cNvSpPr/>
          <p:nvPr/>
        </p:nvSpPr>
        <p:spPr>
          <a:xfrm>
            <a:off x="0" y="6772060"/>
            <a:ext cx="12192000" cy="8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
        <p:nvSpPr>
          <p:cNvPr id="8" name="Slide Number Placeholder 1">
            <a:extLst>
              <a:ext uri="{FF2B5EF4-FFF2-40B4-BE49-F238E27FC236}">
                <a16:creationId xmlns:a16="http://schemas.microsoft.com/office/drawing/2014/main" id="{1E552232-5996-FC4D-495D-86980E0F7944}"/>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8</a:t>
            </a:fld>
            <a:endParaRPr lang="en-US" noProof="0"/>
          </a:p>
        </p:txBody>
      </p:sp>
      <p:pic>
        <p:nvPicPr>
          <p:cNvPr id="5" name="Picture 4">
            <a:extLst>
              <a:ext uri="{FF2B5EF4-FFF2-40B4-BE49-F238E27FC236}">
                <a16:creationId xmlns:a16="http://schemas.microsoft.com/office/drawing/2014/main" id="{8B9089A3-BF82-110D-FCEF-B3B4F9F23B80}"/>
              </a:ext>
            </a:extLst>
          </p:cNvPr>
          <p:cNvPicPr>
            <a:picLocks noChangeAspect="1"/>
          </p:cNvPicPr>
          <p:nvPr/>
        </p:nvPicPr>
        <p:blipFill>
          <a:blip r:embed="rId5"/>
          <a:stretch>
            <a:fillRect/>
          </a:stretch>
        </p:blipFill>
        <p:spPr>
          <a:xfrm>
            <a:off x="3316941" y="-21117"/>
            <a:ext cx="8875059" cy="6793178"/>
          </a:xfrm>
          <a:prstGeom prst="rect">
            <a:avLst/>
          </a:prstGeom>
        </p:spPr>
      </p:pic>
    </p:spTree>
    <p:extLst>
      <p:ext uri="{BB962C8B-B14F-4D97-AF65-F5344CB8AC3E}">
        <p14:creationId xmlns:p14="http://schemas.microsoft.com/office/powerpoint/2010/main" val="346455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D8673C-9D7A-E40E-AAF6-465A4666DC68}"/>
              </a:ext>
            </a:extLst>
          </p:cNvPr>
          <p:cNvSpPr/>
          <p:nvPr/>
        </p:nvSpPr>
        <p:spPr>
          <a:xfrm>
            <a:off x="5710899" y="0"/>
            <a:ext cx="6481101" cy="6858000"/>
          </a:xfrm>
          <a:prstGeom prst="rect">
            <a:avLst/>
          </a:pr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41" name="Pentagon 40">
            <a:extLst>
              <a:ext uri="{FF2B5EF4-FFF2-40B4-BE49-F238E27FC236}">
                <a16:creationId xmlns:a16="http://schemas.microsoft.com/office/drawing/2014/main" id="{1FC5D9D3-AC17-9B61-9192-C81FBB76FE37}"/>
              </a:ext>
            </a:extLst>
          </p:cNvPr>
          <p:cNvSpPr/>
          <p:nvPr/>
        </p:nvSpPr>
        <p:spPr>
          <a:xfrm>
            <a:off x="4374" y="0"/>
            <a:ext cx="6493210" cy="6858000"/>
          </a:xfrm>
          <a:prstGeom prst="homePlate">
            <a:avLst>
              <a:gd name="adj" fmla="val 117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 name="Title 1"/>
          <p:cNvSpPr>
            <a:spLocks noGrp="1"/>
          </p:cNvSpPr>
          <p:nvPr>
            <p:ph type="title"/>
          </p:nvPr>
        </p:nvSpPr>
        <p:spPr>
          <a:xfrm>
            <a:off x="197556" y="463709"/>
            <a:ext cx="5599111" cy="728456"/>
          </a:xfrm>
        </p:spPr>
        <p:txBody>
          <a:bodyPr/>
          <a:lstStyle/>
          <a:p>
            <a:pPr algn="ctr"/>
            <a:r>
              <a:rPr lang="en-US" sz="3200" spc="0"/>
              <a:t>3 Fundamental Components to </a:t>
            </a:r>
            <a:r>
              <a:rPr lang="en-US" sz="3200" spc="0">
                <a:solidFill>
                  <a:srgbClr val="224051"/>
                </a:solidFill>
              </a:rPr>
              <a:t>Neurodevelopment </a:t>
            </a:r>
            <a:r>
              <a:rPr lang="en-US" sz="3200" spc="0"/>
              <a:t>and Lifelong Wellbeing </a:t>
            </a:r>
          </a:p>
        </p:txBody>
      </p:sp>
      <p:sp>
        <p:nvSpPr>
          <p:cNvPr id="20" name="TextBox 19">
            <a:extLst>
              <a:ext uri="{FF2B5EF4-FFF2-40B4-BE49-F238E27FC236}">
                <a16:creationId xmlns:a16="http://schemas.microsoft.com/office/drawing/2014/main" id="{308AE0C8-140D-41AC-80CB-C71B1814148B}"/>
              </a:ext>
            </a:extLst>
          </p:cNvPr>
          <p:cNvSpPr txBox="1"/>
          <p:nvPr/>
        </p:nvSpPr>
        <p:spPr>
          <a:xfrm>
            <a:off x="6965874" y="1596474"/>
            <a:ext cx="4573455" cy="3539430"/>
          </a:xfrm>
          <a:prstGeom prst="rect">
            <a:avLst/>
          </a:prstGeom>
          <a:noFill/>
        </p:spPr>
        <p:txBody>
          <a:bodyPr wrap="square" lIns="0" rIns="0">
            <a:spAutoFit/>
          </a:bodyPr>
          <a:lstStyle/>
          <a:p>
            <a:r>
              <a:rPr lang="en-US" sz="3200">
                <a:solidFill>
                  <a:schemeClr val="bg1"/>
                </a:solidFill>
                <a:latin typeface="Arial" panose="020B0604020202020204" pitchFamily="34" charset="0"/>
                <a:cs typeface="Arial" panose="020B0604020202020204" pitchFamily="34" charset="0"/>
              </a:rPr>
              <a:t>When one or more of these components is absent, there can be negative effects on a child’s physical, social, emotional and cognitive development.</a:t>
            </a:r>
          </a:p>
        </p:txBody>
      </p:sp>
      <p:sp>
        <p:nvSpPr>
          <p:cNvPr id="25" name="TextBox 24">
            <a:extLst>
              <a:ext uri="{FF2B5EF4-FFF2-40B4-BE49-F238E27FC236}">
                <a16:creationId xmlns:a16="http://schemas.microsoft.com/office/drawing/2014/main" id="{CC60D628-38EF-4E64-9895-C2F24058D6B9}"/>
              </a:ext>
            </a:extLst>
          </p:cNvPr>
          <p:cNvSpPr txBox="1"/>
          <p:nvPr/>
        </p:nvSpPr>
        <p:spPr>
          <a:xfrm>
            <a:off x="7005730" y="5490416"/>
            <a:ext cx="4887007" cy="461665"/>
          </a:xfrm>
          <a:prstGeom prst="rect">
            <a:avLst/>
          </a:prstGeom>
          <a:noFill/>
        </p:spPr>
        <p:txBody>
          <a:bodyPr wrap="square" lIns="0" rIns="0">
            <a:spAutoFit/>
          </a:bodyPr>
          <a:lstStyle/>
          <a:p>
            <a:r>
              <a:rPr lang="en-US" sz="800">
                <a:solidFill>
                  <a:schemeClr val="bg1"/>
                </a:solidFill>
              </a:rPr>
              <a:t>Harvard University. Center on the Developing Child. (2010).</a:t>
            </a:r>
            <a:br>
              <a:rPr lang="en-US" sz="800">
                <a:solidFill>
                  <a:schemeClr val="bg1"/>
                </a:solidFill>
              </a:rPr>
            </a:br>
            <a:r>
              <a:rPr lang="en-US" sz="800">
                <a:solidFill>
                  <a:schemeClr val="bg1"/>
                </a:solidFill>
              </a:rPr>
              <a:t>DevelopingChild.Harvard.edu. The Foundations of Lifelong Health Are Built in Early Childhood. </a:t>
            </a:r>
          </a:p>
          <a:p>
            <a:r>
              <a:rPr lang="en-US" sz="800">
                <a:solidFill>
                  <a:schemeClr val="bg1"/>
                </a:solidFill>
              </a:rPr>
              <a:t>ThousdandDays.org. The First 1,000 Days: Nourishing America's Future. </a:t>
            </a:r>
          </a:p>
        </p:txBody>
      </p:sp>
      <p:sp>
        <p:nvSpPr>
          <p:cNvPr id="4" name="TextBox 3">
            <a:extLst>
              <a:ext uri="{FF2B5EF4-FFF2-40B4-BE49-F238E27FC236}">
                <a16:creationId xmlns:a16="http://schemas.microsoft.com/office/drawing/2014/main" id="{597462FE-411D-5884-3A2D-77FE3200C71B}"/>
              </a:ext>
            </a:extLst>
          </p:cNvPr>
          <p:cNvSpPr txBox="1"/>
          <p:nvPr/>
        </p:nvSpPr>
        <p:spPr>
          <a:xfrm>
            <a:off x="-7544115" y="3975652"/>
            <a:ext cx="0" cy="0"/>
          </a:xfrm>
          <a:prstGeom prst="rect">
            <a:avLst/>
          </a:prstGeom>
          <a:noFill/>
        </p:spPr>
        <p:txBody>
          <a:bodyPr wrap="none" lIns="0" tIns="0" rIns="0" bIns="0" rtlCol="0">
            <a:noAutofit/>
          </a:bodyPr>
          <a:lstStyle/>
          <a:p>
            <a:pPr>
              <a:spcBef>
                <a:spcPts val="900"/>
              </a:spcBef>
            </a:pPr>
            <a:endParaRPr lang="en-US" sz="2000" b="1">
              <a:solidFill>
                <a:schemeClr val="tx1">
                  <a:lumMod val="75000"/>
                  <a:lumOff val="25000"/>
                </a:schemeClr>
              </a:solidFill>
            </a:endParaRPr>
          </a:p>
        </p:txBody>
      </p:sp>
      <p:pic>
        <p:nvPicPr>
          <p:cNvPr id="29" name="Picture 4">
            <a:extLst>
              <a:ext uri="{FF2B5EF4-FFF2-40B4-BE49-F238E27FC236}">
                <a16:creationId xmlns:a16="http://schemas.microsoft.com/office/drawing/2014/main" id="{71353F41-42C2-8FB1-826C-16142AD2829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82831" y="6288346"/>
            <a:ext cx="606114" cy="263312"/>
          </a:xfrm>
          <a:prstGeom prst="rect">
            <a:avLst/>
          </a:prstGeom>
        </p:spPr>
      </p:pic>
      <p:sp>
        <p:nvSpPr>
          <p:cNvPr id="31" name="Slide Number Placeholder 1">
            <a:extLst>
              <a:ext uri="{FF2B5EF4-FFF2-40B4-BE49-F238E27FC236}">
                <a16:creationId xmlns:a16="http://schemas.microsoft.com/office/drawing/2014/main" id="{B22ED130-54B9-DAA3-DC7A-4CB449EC5ABD}"/>
              </a:ext>
            </a:extLst>
          </p:cNvPr>
          <p:cNvSpPr>
            <a:spLocks noGrp="1"/>
          </p:cNvSpPr>
          <p:nvPr>
            <p:ph type="sldNum" sz="quarter" idx="16"/>
          </p:nvPr>
        </p:nvSpPr>
        <p:spPr>
          <a:xfrm>
            <a:off x="496888" y="6236607"/>
            <a:ext cx="548141" cy="365125"/>
          </a:xfrm>
        </p:spPr>
        <p:txBody>
          <a:bodyPr/>
          <a:lstStyle/>
          <a:p>
            <a:pPr lvl="0"/>
            <a:fld id="{A82C3BC0-3EBF-3C4C-A3D8-795624EBC6AA}" type="slidenum">
              <a:rPr lang="en-US" noProof="0" smtClean="0"/>
              <a:pPr lvl="0"/>
              <a:t>9</a:t>
            </a:fld>
            <a:endParaRPr lang="en-US" noProof="0"/>
          </a:p>
        </p:txBody>
      </p:sp>
      <p:sp>
        <p:nvSpPr>
          <p:cNvPr id="3" name="Rectangle 2">
            <a:extLst>
              <a:ext uri="{FF2B5EF4-FFF2-40B4-BE49-F238E27FC236}">
                <a16:creationId xmlns:a16="http://schemas.microsoft.com/office/drawing/2014/main" id="{70EBB291-E295-A9CC-4338-0D3BFF7A5EEB}"/>
              </a:ext>
            </a:extLst>
          </p:cNvPr>
          <p:cNvSpPr/>
          <p:nvPr/>
        </p:nvSpPr>
        <p:spPr>
          <a:xfrm>
            <a:off x="0" y="6772060"/>
            <a:ext cx="12192000" cy="859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solidFill>
                <a:schemeClr val="accent2"/>
              </a:solidFill>
            </a:endParaRPr>
          </a:p>
        </p:txBody>
      </p:sp>
      <p:sp>
        <p:nvSpPr>
          <p:cNvPr id="36" name="Freeform 35">
            <a:extLst>
              <a:ext uri="{FF2B5EF4-FFF2-40B4-BE49-F238E27FC236}">
                <a16:creationId xmlns:a16="http://schemas.microsoft.com/office/drawing/2014/main" id="{75D92C22-84DF-EF36-3669-5C6CFBAE18A0}"/>
              </a:ext>
            </a:extLst>
          </p:cNvPr>
          <p:cNvSpPr/>
          <p:nvPr/>
        </p:nvSpPr>
        <p:spPr>
          <a:xfrm>
            <a:off x="746552" y="1789115"/>
            <a:ext cx="4311676" cy="4572956"/>
          </a:xfrm>
          <a:custGeom>
            <a:avLst/>
            <a:gdLst>
              <a:gd name="connsiteX0" fmla="*/ 1977047 w 4214708"/>
              <a:gd name="connsiteY0" fmla="*/ 0 h 4307266"/>
              <a:gd name="connsiteX1" fmla="*/ 2179189 w 4214708"/>
              <a:gd name="connsiteY1" fmla="*/ 7263 h 4307266"/>
              <a:gd name="connsiteX2" fmla="*/ 2229220 w 4214708"/>
              <a:gd name="connsiteY2" fmla="*/ 12696 h 4307266"/>
              <a:gd name="connsiteX3" fmla="*/ 2324632 w 4214708"/>
              <a:gd name="connsiteY3" fmla="*/ 10279 h 4307266"/>
              <a:gd name="connsiteX4" fmla="*/ 3876684 w 4214708"/>
              <a:gd name="connsiteY4" fmla="*/ 873411 h 4307266"/>
              <a:gd name="connsiteX5" fmla="*/ 3956211 w 4214708"/>
              <a:gd name="connsiteY5" fmla="*/ 1469887 h 4307266"/>
              <a:gd name="connsiteX6" fmla="*/ 3947560 w 4214708"/>
              <a:gd name="connsiteY6" fmla="*/ 1498820 h 4307266"/>
              <a:gd name="connsiteX7" fmla="*/ 3943887 w 4214708"/>
              <a:gd name="connsiteY7" fmla="*/ 1550576 h 4307266"/>
              <a:gd name="connsiteX8" fmla="*/ 3913928 w 4214708"/>
              <a:gd name="connsiteY8" fmla="*/ 1690252 h 4307266"/>
              <a:gd name="connsiteX9" fmla="*/ 3884365 w 4214708"/>
              <a:gd name="connsiteY9" fmla="*/ 1772060 h 4307266"/>
              <a:gd name="connsiteX10" fmla="*/ 3884426 w 4214708"/>
              <a:gd name="connsiteY10" fmla="*/ 1773780 h 4307266"/>
              <a:gd name="connsiteX11" fmla="*/ 4123427 w 4214708"/>
              <a:gd name="connsiteY11" fmla="*/ 1806437 h 4307266"/>
              <a:gd name="connsiteX12" fmla="*/ 3928694 w 4214708"/>
              <a:gd name="connsiteY12" fmla="*/ 1967304 h 4307266"/>
              <a:gd name="connsiteX13" fmla="*/ 4021827 w 4214708"/>
              <a:gd name="connsiteY13" fmla="*/ 2162037 h 4307266"/>
              <a:gd name="connsiteX14" fmla="*/ 4182694 w 4214708"/>
              <a:gd name="connsiteY14" fmla="*/ 2246704 h 4307266"/>
              <a:gd name="connsiteX15" fmla="*/ 4208094 w 4214708"/>
              <a:gd name="connsiteY15" fmla="*/ 2424504 h 4307266"/>
              <a:gd name="connsiteX16" fmla="*/ 4098027 w 4214708"/>
              <a:gd name="connsiteY16" fmla="*/ 2534571 h 4307266"/>
              <a:gd name="connsiteX17" fmla="*/ 4187290 w 4214708"/>
              <a:gd name="connsiteY17" fmla="*/ 2726160 h 4307266"/>
              <a:gd name="connsiteX18" fmla="*/ 4140361 w 4214708"/>
              <a:gd name="connsiteY18" fmla="*/ 2856304 h 4307266"/>
              <a:gd name="connsiteX19" fmla="*/ 4188500 w 4214708"/>
              <a:gd name="connsiteY19" fmla="*/ 3042086 h 4307266"/>
              <a:gd name="connsiteX20" fmla="*/ 4064161 w 4214708"/>
              <a:gd name="connsiteY20" fmla="*/ 3118771 h 4307266"/>
              <a:gd name="connsiteX21" fmla="*/ 4064161 w 4214708"/>
              <a:gd name="connsiteY21" fmla="*/ 3364304 h 4307266"/>
              <a:gd name="connsiteX22" fmla="*/ 3886361 w 4214708"/>
              <a:gd name="connsiteY22" fmla="*/ 3592904 h 4307266"/>
              <a:gd name="connsiteX23" fmla="*/ 3283534 w 4214708"/>
              <a:gd name="connsiteY23" fmla="*/ 3706842 h 4307266"/>
              <a:gd name="connsiteX24" fmla="*/ 3031227 w 4214708"/>
              <a:gd name="connsiteY24" fmla="*/ 3780622 h 4307266"/>
              <a:gd name="connsiteX25" fmla="*/ 3203221 w 4214708"/>
              <a:gd name="connsiteY25" fmla="*/ 4293218 h 4307266"/>
              <a:gd name="connsiteX26" fmla="*/ 2744570 w 4214708"/>
              <a:gd name="connsiteY26" fmla="*/ 4304104 h 4307266"/>
              <a:gd name="connsiteX27" fmla="*/ 1058494 w 4214708"/>
              <a:gd name="connsiteY27" fmla="*/ 4287171 h 4307266"/>
              <a:gd name="connsiteX28" fmla="*/ 1236294 w 4214708"/>
              <a:gd name="connsiteY28" fmla="*/ 3635237 h 4307266"/>
              <a:gd name="connsiteX29" fmla="*/ 719827 w 4214708"/>
              <a:gd name="connsiteY29" fmla="*/ 2907104 h 4307266"/>
              <a:gd name="connsiteX30" fmla="*/ 28086 w 4214708"/>
              <a:gd name="connsiteY30" fmla="*/ 1635290 h 4307266"/>
              <a:gd name="connsiteX31" fmla="*/ 28266 w 4214708"/>
              <a:gd name="connsiteY31" fmla="*/ 1634767 h 4307266"/>
              <a:gd name="connsiteX32" fmla="*/ 10207 w 4214708"/>
              <a:gd name="connsiteY32" fmla="*/ 1550576 h 4307266"/>
              <a:gd name="connsiteX33" fmla="*/ 0 w 4214708"/>
              <a:gd name="connsiteY33" fmla="*/ 1406744 h 4307266"/>
              <a:gd name="connsiteX34" fmla="*/ 1977047 w 4214708"/>
              <a:gd name="connsiteY34" fmla="*/ 0 h 4307266"/>
              <a:gd name="connsiteX0" fmla="*/ 1977047 w 4214708"/>
              <a:gd name="connsiteY0" fmla="*/ 0 h 4307266"/>
              <a:gd name="connsiteX1" fmla="*/ 2179189 w 4214708"/>
              <a:gd name="connsiteY1" fmla="*/ 7263 h 4307266"/>
              <a:gd name="connsiteX2" fmla="*/ 2229220 w 4214708"/>
              <a:gd name="connsiteY2" fmla="*/ 12696 h 4307266"/>
              <a:gd name="connsiteX3" fmla="*/ 2324632 w 4214708"/>
              <a:gd name="connsiteY3" fmla="*/ 10279 h 4307266"/>
              <a:gd name="connsiteX4" fmla="*/ 3876684 w 4214708"/>
              <a:gd name="connsiteY4" fmla="*/ 873411 h 4307266"/>
              <a:gd name="connsiteX5" fmla="*/ 3956211 w 4214708"/>
              <a:gd name="connsiteY5" fmla="*/ 1469887 h 4307266"/>
              <a:gd name="connsiteX6" fmla="*/ 3947560 w 4214708"/>
              <a:gd name="connsiteY6" fmla="*/ 1498820 h 4307266"/>
              <a:gd name="connsiteX7" fmla="*/ 3943887 w 4214708"/>
              <a:gd name="connsiteY7" fmla="*/ 1550576 h 4307266"/>
              <a:gd name="connsiteX8" fmla="*/ 3913928 w 4214708"/>
              <a:gd name="connsiteY8" fmla="*/ 1690252 h 4307266"/>
              <a:gd name="connsiteX9" fmla="*/ 3884365 w 4214708"/>
              <a:gd name="connsiteY9" fmla="*/ 1772060 h 4307266"/>
              <a:gd name="connsiteX10" fmla="*/ 3884426 w 4214708"/>
              <a:gd name="connsiteY10" fmla="*/ 1773780 h 4307266"/>
              <a:gd name="connsiteX11" fmla="*/ 4123427 w 4214708"/>
              <a:gd name="connsiteY11" fmla="*/ 1806437 h 4307266"/>
              <a:gd name="connsiteX12" fmla="*/ 3928694 w 4214708"/>
              <a:gd name="connsiteY12" fmla="*/ 1967304 h 4307266"/>
              <a:gd name="connsiteX13" fmla="*/ 4021827 w 4214708"/>
              <a:gd name="connsiteY13" fmla="*/ 2162037 h 4307266"/>
              <a:gd name="connsiteX14" fmla="*/ 4182694 w 4214708"/>
              <a:gd name="connsiteY14" fmla="*/ 2246704 h 4307266"/>
              <a:gd name="connsiteX15" fmla="*/ 4208094 w 4214708"/>
              <a:gd name="connsiteY15" fmla="*/ 2424504 h 4307266"/>
              <a:gd name="connsiteX16" fmla="*/ 4098027 w 4214708"/>
              <a:gd name="connsiteY16" fmla="*/ 2534571 h 4307266"/>
              <a:gd name="connsiteX17" fmla="*/ 4187290 w 4214708"/>
              <a:gd name="connsiteY17" fmla="*/ 2726160 h 4307266"/>
              <a:gd name="connsiteX18" fmla="*/ 4140361 w 4214708"/>
              <a:gd name="connsiteY18" fmla="*/ 2856304 h 4307266"/>
              <a:gd name="connsiteX19" fmla="*/ 4188500 w 4214708"/>
              <a:gd name="connsiteY19" fmla="*/ 3042086 h 4307266"/>
              <a:gd name="connsiteX20" fmla="*/ 4064161 w 4214708"/>
              <a:gd name="connsiteY20" fmla="*/ 3118771 h 4307266"/>
              <a:gd name="connsiteX21" fmla="*/ 4064161 w 4214708"/>
              <a:gd name="connsiteY21" fmla="*/ 3364304 h 4307266"/>
              <a:gd name="connsiteX22" fmla="*/ 3886361 w 4214708"/>
              <a:gd name="connsiteY22" fmla="*/ 3592904 h 4307266"/>
              <a:gd name="connsiteX23" fmla="*/ 3283534 w 4214708"/>
              <a:gd name="connsiteY23" fmla="*/ 3706842 h 4307266"/>
              <a:gd name="connsiteX24" fmla="*/ 3031227 w 4214708"/>
              <a:gd name="connsiteY24" fmla="*/ 3780622 h 4307266"/>
              <a:gd name="connsiteX25" fmla="*/ 3203221 w 4214708"/>
              <a:gd name="connsiteY25" fmla="*/ 4293218 h 4307266"/>
              <a:gd name="connsiteX26" fmla="*/ 2744570 w 4214708"/>
              <a:gd name="connsiteY26" fmla="*/ 4304104 h 4307266"/>
              <a:gd name="connsiteX27" fmla="*/ 1058494 w 4214708"/>
              <a:gd name="connsiteY27" fmla="*/ 4287171 h 4307266"/>
              <a:gd name="connsiteX28" fmla="*/ 1236294 w 4214708"/>
              <a:gd name="connsiteY28" fmla="*/ 3635237 h 4307266"/>
              <a:gd name="connsiteX29" fmla="*/ 719827 w 4214708"/>
              <a:gd name="connsiteY29" fmla="*/ 2907104 h 4307266"/>
              <a:gd name="connsiteX30" fmla="*/ 28086 w 4214708"/>
              <a:gd name="connsiteY30" fmla="*/ 1635290 h 4307266"/>
              <a:gd name="connsiteX31" fmla="*/ 10207 w 4214708"/>
              <a:gd name="connsiteY31" fmla="*/ 1550576 h 4307266"/>
              <a:gd name="connsiteX32" fmla="*/ 0 w 4214708"/>
              <a:gd name="connsiteY32" fmla="*/ 1406744 h 4307266"/>
              <a:gd name="connsiteX33" fmla="*/ 1977047 w 4214708"/>
              <a:gd name="connsiteY33" fmla="*/ 0 h 4307266"/>
              <a:gd name="connsiteX0" fmla="*/ 1977047 w 4214708"/>
              <a:gd name="connsiteY0" fmla="*/ 0 h 4307266"/>
              <a:gd name="connsiteX1" fmla="*/ 2179189 w 4214708"/>
              <a:gd name="connsiteY1" fmla="*/ 7263 h 4307266"/>
              <a:gd name="connsiteX2" fmla="*/ 2229220 w 4214708"/>
              <a:gd name="connsiteY2" fmla="*/ 12696 h 4307266"/>
              <a:gd name="connsiteX3" fmla="*/ 2324632 w 4214708"/>
              <a:gd name="connsiteY3" fmla="*/ 10279 h 4307266"/>
              <a:gd name="connsiteX4" fmla="*/ 3876684 w 4214708"/>
              <a:gd name="connsiteY4" fmla="*/ 873411 h 4307266"/>
              <a:gd name="connsiteX5" fmla="*/ 3956211 w 4214708"/>
              <a:gd name="connsiteY5" fmla="*/ 1469887 h 4307266"/>
              <a:gd name="connsiteX6" fmla="*/ 3947560 w 4214708"/>
              <a:gd name="connsiteY6" fmla="*/ 1498820 h 4307266"/>
              <a:gd name="connsiteX7" fmla="*/ 3943887 w 4214708"/>
              <a:gd name="connsiteY7" fmla="*/ 1550576 h 4307266"/>
              <a:gd name="connsiteX8" fmla="*/ 3913928 w 4214708"/>
              <a:gd name="connsiteY8" fmla="*/ 1690252 h 4307266"/>
              <a:gd name="connsiteX9" fmla="*/ 3884365 w 4214708"/>
              <a:gd name="connsiteY9" fmla="*/ 1772060 h 4307266"/>
              <a:gd name="connsiteX10" fmla="*/ 3884426 w 4214708"/>
              <a:gd name="connsiteY10" fmla="*/ 1773780 h 4307266"/>
              <a:gd name="connsiteX11" fmla="*/ 4123427 w 4214708"/>
              <a:gd name="connsiteY11" fmla="*/ 1806437 h 4307266"/>
              <a:gd name="connsiteX12" fmla="*/ 3928694 w 4214708"/>
              <a:gd name="connsiteY12" fmla="*/ 1967304 h 4307266"/>
              <a:gd name="connsiteX13" fmla="*/ 4021827 w 4214708"/>
              <a:gd name="connsiteY13" fmla="*/ 2162037 h 4307266"/>
              <a:gd name="connsiteX14" fmla="*/ 4182694 w 4214708"/>
              <a:gd name="connsiteY14" fmla="*/ 2246704 h 4307266"/>
              <a:gd name="connsiteX15" fmla="*/ 4208094 w 4214708"/>
              <a:gd name="connsiteY15" fmla="*/ 2424504 h 4307266"/>
              <a:gd name="connsiteX16" fmla="*/ 4098027 w 4214708"/>
              <a:gd name="connsiteY16" fmla="*/ 2534571 h 4307266"/>
              <a:gd name="connsiteX17" fmla="*/ 4187290 w 4214708"/>
              <a:gd name="connsiteY17" fmla="*/ 2726160 h 4307266"/>
              <a:gd name="connsiteX18" fmla="*/ 4140361 w 4214708"/>
              <a:gd name="connsiteY18" fmla="*/ 2856304 h 4307266"/>
              <a:gd name="connsiteX19" fmla="*/ 4188500 w 4214708"/>
              <a:gd name="connsiteY19" fmla="*/ 3042086 h 4307266"/>
              <a:gd name="connsiteX20" fmla="*/ 4064161 w 4214708"/>
              <a:gd name="connsiteY20" fmla="*/ 3118771 h 4307266"/>
              <a:gd name="connsiteX21" fmla="*/ 4064161 w 4214708"/>
              <a:gd name="connsiteY21" fmla="*/ 3364304 h 4307266"/>
              <a:gd name="connsiteX22" fmla="*/ 3886361 w 4214708"/>
              <a:gd name="connsiteY22" fmla="*/ 3592904 h 4307266"/>
              <a:gd name="connsiteX23" fmla="*/ 3283534 w 4214708"/>
              <a:gd name="connsiteY23" fmla="*/ 3706842 h 4307266"/>
              <a:gd name="connsiteX24" fmla="*/ 3031227 w 4214708"/>
              <a:gd name="connsiteY24" fmla="*/ 3780622 h 4307266"/>
              <a:gd name="connsiteX25" fmla="*/ 3203221 w 4214708"/>
              <a:gd name="connsiteY25" fmla="*/ 4293218 h 4307266"/>
              <a:gd name="connsiteX26" fmla="*/ 2744570 w 4214708"/>
              <a:gd name="connsiteY26" fmla="*/ 4304104 h 4307266"/>
              <a:gd name="connsiteX27" fmla="*/ 1058494 w 4214708"/>
              <a:gd name="connsiteY27" fmla="*/ 4287171 h 4307266"/>
              <a:gd name="connsiteX28" fmla="*/ 1236294 w 4214708"/>
              <a:gd name="connsiteY28" fmla="*/ 3635237 h 4307266"/>
              <a:gd name="connsiteX29" fmla="*/ 719827 w 4214708"/>
              <a:gd name="connsiteY29" fmla="*/ 2907104 h 4307266"/>
              <a:gd name="connsiteX30" fmla="*/ 28086 w 4214708"/>
              <a:gd name="connsiteY30" fmla="*/ 1635290 h 4307266"/>
              <a:gd name="connsiteX31" fmla="*/ 0 w 4214708"/>
              <a:gd name="connsiteY31" fmla="*/ 1406744 h 4307266"/>
              <a:gd name="connsiteX32" fmla="*/ 1977047 w 4214708"/>
              <a:gd name="connsiteY32" fmla="*/ 0 h 4307266"/>
              <a:gd name="connsiteX0" fmla="*/ 1960443 w 4198104"/>
              <a:gd name="connsiteY0" fmla="*/ 0 h 4307266"/>
              <a:gd name="connsiteX1" fmla="*/ 2162585 w 4198104"/>
              <a:gd name="connsiteY1" fmla="*/ 7263 h 4307266"/>
              <a:gd name="connsiteX2" fmla="*/ 2212616 w 4198104"/>
              <a:gd name="connsiteY2" fmla="*/ 12696 h 4307266"/>
              <a:gd name="connsiteX3" fmla="*/ 2308028 w 4198104"/>
              <a:gd name="connsiteY3" fmla="*/ 10279 h 4307266"/>
              <a:gd name="connsiteX4" fmla="*/ 3860080 w 4198104"/>
              <a:gd name="connsiteY4" fmla="*/ 873411 h 4307266"/>
              <a:gd name="connsiteX5" fmla="*/ 3939607 w 4198104"/>
              <a:gd name="connsiteY5" fmla="*/ 1469887 h 4307266"/>
              <a:gd name="connsiteX6" fmla="*/ 3930956 w 4198104"/>
              <a:gd name="connsiteY6" fmla="*/ 1498820 h 4307266"/>
              <a:gd name="connsiteX7" fmla="*/ 3927283 w 4198104"/>
              <a:gd name="connsiteY7" fmla="*/ 1550576 h 4307266"/>
              <a:gd name="connsiteX8" fmla="*/ 3897324 w 4198104"/>
              <a:gd name="connsiteY8" fmla="*/ 1690252 h 4307266"/>
              <a:gd name="connsiteX9" fmla="*/ 3867761 w 4198104"/>
              <a:gd name="connsiteY9" fmla="*/ 1772060 h 4307266"/>
              <a:gd name="connsiteX10" fmla="*/ 3867822 w 4198104"/>
              <a:gd name="connsiteY10" fmla="*/ 1773780 h 4307266"/>
              <a:gd name="connsiteX11" fmla="*/ 4106823 w 4198104"/>
              <a:gd name="connsiteY11" fmla="*/ 1806437 h 4307266"/>
              <a:gd name="connsiteX12" fmla="*/ 3912090 w 4198104"/>
              <a:gd name="connsiteY12" fmla="*/ 1967304 h 4307266"/>
              <a:gd name="connsiteX13" fmla="*/ 4005223 w 4198104"/>
              <a:gd name="connsiteY13" fmla="*/ 2162037 h 4307266"/>
              <a:gd name="connsiteX14" fmla="*/ 4166090 w 4198104"/>
              <a:gd name="connsiteY14" fmla="*/ 2246704 h 4307266"/>
              <a:gd name="connsiteX15" fmla="*/ 4191490 w 4198104"/>
              <a:gd name="connsiteY15" fmla="*/ 2424504 h 4307266"/>
              <a:gd name="connsiteX16" fmla="*/ 4081423 w 4198104"/>
              <a:gd name="connsiteY16" fmla="*/ 2534571 h 4307266"/>
              <a:gd name="connsiteX17" fmla="*/ 4170686 w 4198104"/>
              <a:gd name="connsiteY17" fmla="*/ 2726160 h 4307266"/>
              <a:gd name="connsiteX18" fmla="*/ 4123757 w 4198104"/>
              <a:gd name="connsiteY18" fmla="*/ 2856304 h 4307266"/>
              <a:gd name="connsiteX19" fmla="*/ 4171896 w 4198104"/>
              <a:gd name="connsiteY19" fmla="*/ 3042086 h 4307266"/>
              <a:gd name="connsiteX20" fmla="*/ 4047557 w 4198104"/>
              <a:gd name="connsiteY20" fmla="*/ 3118771 h 4307266"/>
              <a:gd name="connsiteX21" fmla="*/ 4047557 w 4198104"/>
              <a:gd name="connsiteY21" fmla="*/ 3364304 h 4307266"/>
              <a:gd name="connsiteX22" fmla="*/ 3869757 w 4198104"/>
              <a:gd name="connsiteY22" fmla="*/ 3592904 h 4307266"/>
              <a:gd name="connsiteX23" fmla="*/ 3266930 w 4198104"/>
              <a:gd name="connsiteY23" fmla="*/ 3706842 h 4307266"/>
              <a:gd name="connsiteX24" fmla="*/ 3014623 w 4198104"/>
              <a:gd name="connsiteY24" fmla="*/ 3780622 h 4307266"/>
              <a:gd name="connsiteX25" fmla="*/ 3186617 w 4198104"/>
              <a:gd name="connsiteY25" fmla="*/ 4293218 h 4307266"/>
              <a:gd name="connsiteX26" fmla="*/ 2727966 w 4198104"/>
              <a:gd name="connsiteY26" fmla="*/ 4304104 h 4307266"/>
              <a:gd name="connsiteX27" fmla="*/ 1041890 w 4198104"/>
              <a:gd name="connsiteY27" fmla="*/ 4287171 h 4307266"/>
              <a:gd name="connsiteX28" fmla="*/ 1219690 w 4198104"/>
              <a:gd name="connsiteY28" fmla="*/ 3635237 h 4307266"/>
              <a:gd name="connsiteX29" fmla="*/ 703223 w 4198104"/>
              <a:gd name="connsiteY29" fmla="*/ 2907104 h 4307266"/>
              <a:gd name="connsiteX30" fmla="*/ 11482 w 4198104"/>
              <a:gd name="connsiteY30" fmla="*/ 1635290 h 4307266"/>
              <a:gd name="connsiteX31" fmla="*/ 68305 w 4198104"/>
              <a:gd name="connsiteY31" fmla="*/ 1380618 h 4307266"/>
              <a:gd name="connsiteX32" fmla="*/ 1960443 w 4198104"/>
              <a:gd name="connsiteY32" fmla="*/ 0 h 4307266"/>
              <a:gd name="connsiteX0" fmla="*/ 1960443 w 4198104"/>
              <a:gd name="connsiteY0" fmla="*/ 0 h 4307266"/>
              <a:gd name="connsiteX1" fmla="*/ 2162585 w 4198104"/>
              <a:gd name="connsiteY1" fmla="*/ 7263 h 4307266"/>
              <a:gd name="connsiteX2" fmla="*/ 2212616 w 4198104"/>
              <a:gd name="connsiteY2" fmla="*/ 12696 h 4307266"/>
              <a:gd name="connsiteX3" fmla="*/ 2308028 w 4198104"/>
              <a:gd name="connsiteY3" fmla="*/ 10279 h 4307266"/>
              <a:gd name="connsiteX4" fmla="*/ 3860080 w 4198104"/>
              <a:gd name="connsiteY4" fmla="*/ 873411 h 4307266"/>
              <a:gd name="connsiteX5" fmla="*/ 3939607 w 4198104"/>
              <a:gd name="connsiteY5" fmla="*/ 1469887 h 4307266"/>
              <a:gd name="connsiteX6" fmla="*/ 3930956 w 4198104"/>
              <a:gd name="connsiteY6" fmla="*/ 1498820 h 4307266"/>
              <a:gd name="connsiteX7" fmla="*/ 3927283 w 4198104"/>
              <a:gd name="connsiteY7" fmla="*/ 1550576 h 4307266"/>
              <a:gd name="connsiteX8" fmla="*/ 3897324 w 4198104"/>
              <a:gd name="connsiteY8" fmla="*/ 1690252 h 4307266"/>
              <a:gd name="connsiteX9" fmla="*/ 3867761 w 4198104"/>
              <a:gd name="connsiteY9" fmla="*/ 1772060 h 4307266"/>
              <a:gd name="connsiteX10" fmla="*/ 3867822 w 4198104"/>
              <a:gd name="connsiteY10" fmla="*/ 1773780 h 4307266"/>
              <a:gd name="connsiteX11" fmla="*/ 4106823 w 4198104"/>
              <a:gd name="connsiteY11" fmla="*/ 1806437 h 4307266"/>
              <a:gd name="connsiteX12" fmla="*/ 3912090 w 4198104"/>
              <a:gd name="connsiteY12" fmla="*/ 1967304 h 4307266"/>
              <a:gd name="connsiteX13" fmla="*/ 4005223 w 4198104"/>
              <a:gd name="connsiteY13" fmla="*/ 2162037 h 4307266"/>
              <a:gd name="connsiteX14" fmla="*/ 4166090 w 4198104"/>
              <a:gd name="connsiteY14" fmla="*/ 2246704 h 4307266"/>
              <a:gd name="connsiteX15" fmla="*/ 4191490 w 4198104"/>
              <a:gd name="connsiteY15" fmla="*/ 2424504 h 4307266"/>
              <a:gd name="connsiteX16" fmla="*/ 4081423 w 4198104"/>
              <a:gd name="connsiteY16" fmla="*/ 2534571 h 4307266"/>
              <a:gd name="connsiteX17" fmla="*/ 4170686 w 4198104"/>
              <a:gd name="connsiteY17" fmla="*/ 2726160 h 4307266"/>
              <a:gd name="connsiteX18" fmla="*/ 4123757 w 4198104"/>
              <a:gd name="connsiteY18" fmla="*/ 2856304 h 4307266"/>
              <a:gd name="connsiteX19" fmla="*/ 4171896 w 4198104"/>
              <a:gd name="connsiteY19" fmla="*/ 3042086 h 4307266"/>
              <a:gd name="connsiteX20" fmla="*/ 4047557 w 4198104"/>
              <a:gd name="connsiteY20" fmla="*/ 3118771 h 4307266"/>
              <a:gd name="connsiteX21" fmla="*/ 4047557 w 4198104"/>
              <a:gd name="connsiteY21" fmla="*/ 3364304 h 4307266"/>
              <a:gd name="connsiteX22" fmla="*/ 3869757 w 4198104"/>
              <a:gd name="connsiteY22" fmla="*/ 3592904 h 4307266"/>
              <a:gd name="connsiteX23" fmla="*/ 3266930 w 4198104"/>
              <a:gd name="connsiteY23" fmla="*/ 3706842 h 4307266"/>
              <a:gd name="connsiteX24" fmla="*/ 3014623 w 4198104"/>
              <a:gd name="connsiteY24" fmla="*/ 3780622 h 4307266"/>
              <a:gd name="connsiteX25" fmla="*/ 3186617 w 4198104"/>
              <a:gd name="connsiteY25" fmla="*/ 4293218 h 4307266"/>
              <a:gd name="connsiteX26" fmla="*/ 2727966 w 4198104"/>
              <a:gd name="connsiteY26" fmla="*/ 4304104 h 4307266"/>
              <a:gd name="connsiteX27" fmla="*/ 1041890 w 4198104"/>
              <a:gd name="connsiteY27" fmla="*/ 4287171 h 4307266"/>
              <a:gd name="connsiteX28" fmla="*/ 1219690 w 4198104"/>
              <a:gd name="connsiteY28" fmla="*/ 3635237 h 4307266"/>
              <a:gd name="connsiteX29" fmla="*/ 703223 w 4198104"/>
              <a:gd name="connsiteY29" fmla="*/ 2907104 h 4307266"/>
              <a:gd name="connsiteX30" fmla="*/ 11482 w 4198104"/>
              <a:gd name="connsiteY30" fmla="*/ 1635290 h 4307266"/>
              <a:gd name="connsiteX31" fmla="*/ 68305 w 4198104"/>
              <a:gd name="connsiteY31" fmla="*/ 1380618 h 4307266"/>
              <a:gd name="connsiteX32" fmla="*/ 1960443 w 4198104"/>
              <a:gd name="connsiteY32" fmla="*/ 0 h 4307266"/>
              <a:gd name="connsiteX0" fmla="*/ 1960443 w 4198104"/>
              <a:gd name="connsiteY0" fmla="*/ 0 h 4307266"/>
              <a:gd name="connsiteX1" fmla="*/ 2162585 w 4198104"/>
              <a:gd name="connsiteY1" fmla="*/ 7263 h 4307266"/>
              <a:gd name="connsiteX2" fmla="*/ 2212616 w 4198104"/>
              <a:gd name="connsiteY2" fmla="*/ 12696 h 4307266"/>
              <a:gd name="connsiteX3" fmla="*/ 2308028 w 4198104"/>
              <a:gd name="connsiteY3" fmla="*/ 10279 h 4307266"/>
              <a:gd name="connsiteX4" fmla="*/ 3860080 w 4198104"/>
              <a:gd name="connsiteY4" fmla="*/ 873411 h 4307266"/>
              <a:gd name="connsiteX5" fmla="*/ 3939607 w 4198104"/>
              <a:gd name="connsiteY5" fmla="*/ 1469887 h 4307266"/>
              <a:gd name="connsiteX6" fmla="*/ 3930956 w 4198104"/>
              <a:gd name="connsiteY6" fmla="*/ 1498820 h 4307266"/>
              <a:gd name="connsiteX7" fmla="*/ 3927283 w 4198104"/>
              <a:gd name="connsiteY7" fmla="*/ 1550576 h 4307266"/>
              <a:gd name="connsiteX8" fmla="*/ 3897324 w 4198104"/>
              <a:gd name="connsiteY8" fmla="*/ 1690252 h 4307266"/>
              <a:gd name="connsiteX9" fmla="*/ 3867761 w 4198104"/>
              <a:gd name="connsiteY9" fmla="*/ 1772060 h 4307266"/>
              <a:gd name="connsiteX10" fmla="*/ 3867822 w 4198104"/>
              <a:gd name="connsiteY10" fmla="*/ 1773780 h 4307266"/>
              <a:gd name="connsiteX11" fmla="*/ 4106823 w 4198104"/>
              <a:gd name="connsiteY11" fmla="*/ 1806437 h 4307266"/>
              <a:gd name="connsiteX12" fmla="*/ 3912090 w 4198104"/>
              <a:gd name="connsiteY12" fmla="*/ 1967304 h 4307266"/>
              <a:gd name="connsiteX13" fmla="*/ 4005223 w 4198104"/>
              <a:gd name="connsiteY13" fmla="*/ 2162037 h 4307266"/>
              <a:gd name="connsiteX14" fmla="*/ 4166090 w 4198104"/>
              <a:gd name="connsiteY14" fmla="*/ 2246704 h 4307266"/>
              <a:gd name="connsiteX15" fmla="*/ 4191490 w 4198104"/>
              <a:gd name="connsiteY15" fmla="*/ 2424504 h 4307266"/>
              <a:gd name="connsiteX16" fmla="*/ 4081423 w 4198104"/>
              <a:gd name="connsiteY16" fmla="*/ 2534571 h 4307266"/>
              <a:gd name="connsiteX17" fmla="*/ 4170686 w 4198104"/>
              <a:gd name="connsiteY17" fmla="*/ 2726160 h 4307266"/>
              <a:gd name="connsiteX18" fmla="*/ 4123757 w 4198104"/>
              <a:gd name="connsiteY18" fmla="*/ 2856304 h 4307266"/>
              <a:gd name="connsiteX19" fmla="*/ 4171896 w 4198104"/>
              <a:gd name="connsiteY19" fmla="*/ 3042086 h 4307266"/>
              <a:gd name="connsiteX20" fmla="*/ 4047557 w 4198104"/>
              <a:gd name="connsiteY20" fmla="*/ 3118771 h 4307266"/>
              <a:gd name="connsiteX21" fmla="*/ 4047557 w 4198104"/>
              <a:gd name="connsiteY21" fmla="*/ 3364304 h 4307266"/>
              <a:gd name="connsiteX22" fmla="*/ 3869757 w 4198104"/>
              <a:gd name="connsiteY22" fmla="*/ 3592904 h 4307266"/>
              <a:gd name="connsiteX23" fmla="*/ 3266930 w 4198104"/>
              <a:gd name="connsiteY23" fmla="*/ 3706842 h 4307266"/>
              <a:gd name="connsiteX24" fmla="*/ 3014623 w 4198104"/>
              <a:gd name="connsiteY24" fmla="*/ 3780622 h 4307266"/>
              <a:gd name="connsiteX25" fmla="*/ 3186617 w 4198104"/>
              <a:gd name="connsiteY25" fmla="*/ 4293218 h 4307266"/>
              <a:gd name="connsiteX26" fmla="*/ 2727966 w 4198104"/>
              <a:gd name="connsiteY26" fmla="*/ 4304104 h 4307266"/>
              <a:gd name="connsiteX27" fmla="*/ 1041890 w 4198104"/>
              <a:gd name="connsiteY27" fmla="*/ 4287171 h 4307266"/>
              <a:gd name="connsiteX28" fmla="*/ 1219690 w 4198104"/>
              <a:gd name="connsiteY28" fmla="*/ 3635237 h 4307266"/>
              <a:gd name="connsiteX29" fmla="*/ 703223 w 4198104"/>
              <a:gd name="connsiteY29" fmla="*/ 2907104 h 4307266"/>
              <a:gd name="connsiteX30" fmla="*/ 11482 w 4198104"/>
              <a:gd name="connsiteY30" fmla="*/ 1635290 h 4307266"/>
              <a:gd name="connsiteX31" fmla="*/ 68305 w 4198104"/>
              <a:gd name="connsiteY31" fmla="*/ 1380618 h 4307266"/>
              <a:gd name="connsiteX32" fmla="*/ 1960443 w 4198104"/>
              <a:gd name="connsiteY32" fmla="*/ 0 h 4307266"/>
              <a:gd name="connsiteX0" fmla="*/ 1892138 w 4129799"/>
              <a:gd name="connsiteY0" fmla="*/ 0 h 4307266"/>
              <a:gd name="connsiteX1" fmla="*/ 2094280 w 4129799"/>
              <a:gd name="connsiteY1" fmla="*/ 7263 h 4307266"/>
              <a:gd name="connsiteX2" fmla="*/ 2144311 w 4129799"/>
              <a:gd name="connsiteY2" fmla="*/ 12696 h 4307266"/>
              <a:gd name="connsiteX3" fmla="*/ 2239723 w 4129799"/>
              <a:gd name="connsiteY3" fmla="*/ 10279 h 4307266"/>
              <a:gd name="connsiteX4" fmla="*/ 3791775 w 4129799"/>
              <a:gd name="connsiteY4" fmla="*/ 873411 h 4307266"/>
              <a:gd name="connsiteX5" fmla="*/ 3871302 w 4129799"/>
              <a:gd name="connsiteY5" fmla="*/ 1469887 h 4307266"/>
              <a:gd name="connsiteX6" fmla="*/ 3862651 w 4129799"/>
              <a:gd name="connsiteY6" fmla="*/ 1498820 h 4307266"/>
              <a:gd name="connsiteX7" fmla="*/ 3858978 w 4129799"/>
              <a:gd name="connsiteY7" fmla="*/ 1550576 h 4307266"/>
              <a:gd name="connsiteX8" fmla="*/ 3829019 w 4129799"/>
              <a:gd name="connsiteY8" fmla="*/ 1690252 h 4307266"/>
              <a:gd name="connsiteX9" fmla="*/ 3799456 w 4129799"/>
              <a:gd name="connsiteY9" fmla="*/ 1772060 h 4307266"/>
              <a:gd name="connsiteX10" fmla="*/ 3799517 w 4129799"/>
              <a:gd name="connsiteY10" fmla="*/ 1773780 h 4307266"/>
              <a:gd name="connsiteX11" fmla="*/ 4038518 w 4129799"/>
              <a:gd name="connsiteY11" fmla="*/ 1806437 h 4307266"/>
              <a:gd name="connsiteX12" fmla="*/ 3843785 w 4129799"/>
              <a:gd name="connsiteY12" fmla="*/ 1967304 h 4307266"/>
              <a:gd name="connsiteX13" fmla="*/ 3936918 w 4129799"/>
              <a:gd name="connsiteY13" fmla="*/ 2162037 h 4307266"/>
              <a:gd name="connsiteX14" fmla="*/ 4097785 w 4129799"/>
              <a:gd name="connsiteY14" fmla="*/ 2246704 h 4307266"/>
              <a:gd name="connsiteX15" fmla="*/ 4123185 w 4129799"/>
              <a:gd name="connsiteY15" fmla="*/ 2424504 h 4307266"/>
              <a:gd name="connsiteX16" fmla="*/ 4013118 w 4129799"/>
              <a:gd name="connsiteY16" fmla="*/ 2534571 h 4307266"/>
              <a:gd name="connsiteX17" fmla="*/ 4102381 w 4129799"/>
              <a:gd name="connsiteY17" fmla="*/ 2726160 h 4307266"/>
              <a:gd name="connsiteX18" fmla="*/ 4055452 w 4129799"/>
              <a:gd name="connsiteY18" fmla="*/ 2856304 h 4307266"/>
              <a:gd name="connsiteX19" fmla="*/ 4103591 w 4129799"/>
              <a:gd name="connsiteY19" fmla="*/ 3042086 h 4307266"/>
              <a:gd name="connsiteX20" fmla="*/ 3979252 w 4129799"/>
              <a:gd name="connsiteY20" fmla="*/ 3118771 h 4307266"/>
              <a:gd name="connsiteX21" fmla="*/ 3979252 w 4129799"/>
              <a:gd name="connsiteY21" fmla="*/ 3364304 h 4307266"/>
              <a:gd name="connsiteX22" fmla="*/ 3801452 w 4129799"/>
              <a:gd name="connsiteY22" fmla="*/ 3592904 h 4307266"/>
              <a:gd name="connsiteX23" fmla="*/ 3198625 w 4129799"/>
              <a:gd name="connsiteY23" fmla="*/ 3706842 h 4307266"/>
              <a:gd name="connsiteX24" fmla="*/ 2946318 w 4129799"/>
              <a:gd name="connsiteY24" fmla="*/ 3780622 h 4307266"/>
              <a:gd name="connsiteX25" fmla="*/ 3118312 w 4129799"/>
              <a:gd name="connsiteY25" fmla="*/ 4293218 h 4307266"/>
              <a:gd name="connsiteX26" fmla="*/ 2659661 w 4129799"/>
              <a:gd name="connsiteY26" fmla="*/ 4304104 h 4307266"/>
              <a:gd name="connsiteX27" fmla="*/ 973585 w 4129799"/>
              <a:gd name="connsiteY27" fmla="*/ 4287171 h 4307266"/>
              <a:gd name="connsiteX28" fmla="*/ 1151385 w 4129799"/>
              <a:gd name="connsiteY28" fmla="*/ 3635237 h 4307266"/>
              <a:gd name="connsiteX29" fmla="*/ 634918 w 4129799"/>
              <a:gd name="connsiteY29" fmla="*/ 2907104 h 4307266"/>
              <a:gd name="connsiteX30" fmla="*/ 73806 w 4129799"/>
              <a:gd name="connsiteY30" fmla="*/ 1681010 h 4307266"/>
              <a:gd name="connsiteX31" fmla="*/ 0 w 4129799"/>
              <a:gd name="connsiteY31" fmla="*/ 1380618 h 4307266"/>
              <a:gd name="connsiteX32" fmla="*/ 1892138 w 4129799"/>
              <a:gd name="connsiteY32" fmla="*/ 0 h 4307266"/>
              <a:gd name="connsiteX0" fmla="*/ 1892138 w 4129799"/>
              <a:gd name="connsiteY0" fmla="*/ 0 h 4307266"/>
              <a:gd name="connsiteX1" fmla="*/ 2094280 w 4129799"/>
              <a:gd name="connsiteY1" fmla="*/ 7263 h 4307266"/>
              <a:gd name="connsiteX2" fmla="*/ 2144311 w 4129799"/>
              <a:gd name="connsiteY2" fmla="*/ 12696 h 4307266"/>
              <a:gd name="connsiteX3" fmla="*/ 2239723 w 4129799"/>
              <a:gd name="connsiteY3" fmla="*/ 10279 h 4307266"/>
              <a:gd name="connsiteX4" fmla="*/ 3791775 w 4129799"/>
              <a:gd name="connsiteY4" fmla="*/ 873411 h 4307266"/>
              <a:gd name="connsiteX5" fmla="*/ 3871302 w 4129799"/>
              <a:gd name="connsiteY5" fmla="*/ 1469887 h 4307266"/>
              <a:gd name="connsiteX6" fmla="*/ 3862651 w 4129799"/>
              <a:gd name="connsiteY6" fmla="*/ 1498820 h 4307266"/>
              <a:gd name="connsiteX7" fmla="*/ 3858978 w 4129799"/>
              <a:gd name="connsiteY7" fmla="*/ 1550576 h 4307266"/>
              <a:gd name="connsiteX8" fmla="*/ 3829019 w 4129799"/>
              <a:gd name="connsiteY8" fmla="*/ 1690252 h 4307266"/>
              <a:gd name="connsiteX9" fmla="*/ 3799456 w 4129799"/>
              <a:gd name="connsiteY9" fmla="*/ 1772060 h 4307266"/>
              <a:gd name="connsiteX10" fmla="*/ 3799517 w 4129799"/>
              <a:gd name="connsiteY10" fmla="*/ 1773780 h 4307266"/>
              <a:gd name="connsiteX11" fmla="*/ 4038518 w 4129799"/>
              <a:gd name="connsiteY11" fmla="*/ 1806437 h 4307266"/>
              <a:gd name="connsiteX12" fmla="*/ 3843785 w 4129799"/>
              <a:gd name="connsiteY12" fmla="*/ 1967304 h 4307266"/>
              <a:gd name="connsiteX13" fmla="*/ 3936918 w 4129799"/>
              <a:gd name="connsiteY13" fmla="*/ 2162037 h 4307266"/>
              <a:gd name="connsiteX14" fmla="*/ 4097785 w 4129799"/>
              <a:gd name="connsiteY14" fmla="*/ 2246704 h 4307266"/>
              <a:gd name="connsiteX15" fmla="*/ 4123185 w 4129799"/>
              <a:gd name="connsiteY15" fmla="*/ 2424504 h 4307266"/>
              <a:gd name="connsiteX16" fmla="*/ 4013118 w 4129799"/>
              <a:gd name="connsiteY16" fmla="*/ 2534571 h 4307266"/>
              <a:gd name="connsiteX17" fmla="*/ 4102381 w 4129799"/>
              <a:gd name="connsiteY17" fmla="*/ 2726160 h 4307266"/>
              <a:gd name="connsiteX18" fmla="*/ 4055452 w 4129799"/>
              <a:gd name="connsiteY18" fmla="*/ 2856304 h 4307266"/>
              <a:gd name="connsiteX19" fmla="*/ 4103591 w 4129799"/>
              <a:gd name="connsiteY19" fmla="*/ 3042086 h 4307266"/>
              <a:gd name="connsiteX20" fmla="*/ 3979252 w 4129799"/>
              <a:gd name="connsiteY20" fmla="*/ 3118771 h 4307266"/>
              <a:gd name="connsiteX21" fmla="*/ 3979252 w 4129799"/>
              <a:gd name="connsiteY21" fmla="*/ 3364304 h 4307266"/>
              <a:gd name="connsiteX22" fmla="*/ 3801452 w 4129799"/>
              <a:gd name="connsiteY22" fmla="*/ 3592904 h 4307266"/>
              <a:gd name="connsiteX23" fmla="*/ 3198625 w 4129799"/>
              <a:gd name="connsiteY23" fmla="*/ 3706842 h 4307266"/>
              <a:gd name="connsiteX24" fmla="*/ 2946318 w 4129799"/>
              <a:gd name="connsiteY24" fmla="*/ 3780622 h 4307266"/>
              <a:gd name="connsiteX25" fmla="*/ 3118312 w 4129799"/>
              <a:gd name="connsiteY25" fmla="*/ 4293218 h 4307266"/>
              <a:gd name="connsiteX26" fmla="*/ 2659661 w 4129799"/>
              <a:gd name="connsiteY26" fmla="*/ 4304104 h 4307266"/>
              <a:gd name="connsiteX27" fmla="*/ 973585 w 4129799"/>
              <a:gd name="connsiteY27" fmla="*/ 4287171 h 4307266"/>
              <a:gd name="connsiteX28" fmla="*/ 1151385 w 4129799"/>
              <a:gd name="connsiteY28" fmla="*/ 3635237 h 4307266"/>
              <a:gd name="connsiteX29" fmla="*/ 634918 w 4129799"/>
              <a:gd name="connsiteY29" fmla="*/ 2907104 h 4307266"/>
              <a:gd name="connsiteX30" fmla="*/ 263218 w 4129799"/>
              <a:gd name="connsiteY30" fmla="*/ 1798576 h 4307266"/>
              <a:gd name="connsiteX31" fmla="*/ 0 w 4129799"/>
              <a:gd name="connsiteY31" fmla="*/ 1380618 h 4307266"/>
              <a:gd name="connsiteX32" fmla="*/ 1892138 w 4129799"/>
              <a:gd name="connsiteY32" fmla="*/ 0 h 4307266"/>
              <a:gd name="connsiteX0" fmla="*/ 1892138 w 4129799"/>
              <a:gd name="connsiteY0" fmla="*/ 0 h 4307266"/>
              <a:gd name="connsiteX1" fmla="*/ 2094280 w 4129799"/>
              <a:gd name="connsiteY1" fmla="*/ 7263 h 4307266"/>
              <a:gd name="connsiteX2" fmla="*/ 2144311 w 4129799"/>
              <a:gd name="connsiteY2" fmla="*/ 12696 h 4307266"/>
              <a:gd name="connsiteX3" fmla="*/ 2239723 w 4129799"/>
              <a:gd name="connsiteY3" fmla="*/ 10279 h 4307266"/>
              <a:gd name="connsiteX4" fmla="*/ 3791775 w 4129799"/>
              <a:gd name="connsiteY4" fmla="*/ 873411 h 4307266"/>
              <a:gd name="connsiteX5" fmla="*/ 3871302 w 4129799"/>
              <a:gd name="connsiteY5" fmla="*/ 1469887 h 4307266"/>
              <a:gd name="connsiteX6" fmla="*/ 3862651 w 4129799"/>
              <a:gd name="connsiteY6" fmla="*/ 1498820 h 4307266"/>
              <a:gd name="connsiteX7" fmla="*/ 3858978 w 4129799"/>
              <a:gd name="connsiteY7" fmla="*/ 1550576 h 4307266"/>
              <a:gd name="connsiteX8" fmla="*/ 3829019 w 4129799"/>
              <a:gd name="connsiteY8" fmla="*/ 1690252 h 4307266"/>
              <a:gd name="connsiteX9" fmla="*/ 3799456 w 4129799"/>
              <a:gd name="connsiteY9" fmla="*/ 1772060 h 4307266"/>
              <a:gd name="connsiteX10" fmla="*/ 3799517 w 4129799"/>
              <a:gd name="connsiteY10" fmla="*/ 1773780 h 4307266"/>
              <a:gd name="connsiteX11" fmla="*/ 4038518 w 4129799"/>
              <a:gd name="connsiteY11" fmla="*/ 1806437 h 4307266"/>
              <a:gd name="connsiteX12" fmla="*/ 3843785 w 4129799"/>
              <a:gd name="connsiteY12" fmla="*/ 1967304 h 4307266"/>
              <a:gd name="connsiteX13" fmla="*/ 3936918 w 4129799"/>
              <a:gd name="connsiteY13" fmla="*/ 2162037 h 4307266"/>
              <a:gd name="connsiteX14" fmla="*/ 4097785 w 4129799"/>
              <a:gd name="connsiteY14" fmla="*/ 2246704 h 4307266"/>
              <a:gd name="connsiteX15" fmla="*/ 4123185 w 4129799"/>
              <a:gd name="connsiteY15" fmla="*/ 2424504 h 4307266"/>
              <a:gd name="connsiteX16" fmla="*/ 4013118 w 4129799"/>
              <a:gd name="connsiteY16" fmla="*/ 2534571 h 4307266"/>
              <a:gd name="connsiteX17" fmla="*/ 4102381 w 4129799"/>
              <a:gd name="connsiteY17" fmla="*/ 2726160 h 4307266"/>
              <a:gd name="connsiteX18" fmla="*/ 4055452 w 4129799"/>
              <a:gd name="connsiteY18" fmla="*/ 2856304 h 4307266"/>
              <a:gd name="connsiteX19" fmla="*/ 4103591 w 4129799"/>
              <a:gd name="connsiteY19" fmla="*/ 3042086 h 4307266"/>
              <a:gd name="connsiteX20" fmla="*/ 3979252 w 4129799"/>
              <a:gd name="connsiteY20" fmla="*/ 3118771 h 4307266"/>
              <a:gd name="connsiteX21" fmla="*/ 3979252 w 4129799"/>
              <a:gd name="connsiteY21" fmla="*/ 3364304 h 4307266"/>
              <a:gd name="connsiteX22" fmla="*/ 3801452 w 4129799"/>
              <a:gd name="connsiteY22" fmla="*/ 3592904 h 4307266"/>
              <a:gd name="connsiteX23" fmla="*/ 3198625 w 4129799"/>
              <a:gd name="connsiteY23" fmla="*/ 3706842 h 4307266"/>
              <a:gd name="connsiteX24" fmla="*/ 2946318 w 4129799"/>
              <a:gd name="connsiteY24" fmla="*/ 3780622 h 4307266"/>
              <a:gd name="connsiteX25" fmla="*/ 3118312 w 4129799"/>
              <a:gd name="connsiteY25" fmla="*/ 4293218 h 4307266"/>
              <a:gd name="connsiteX26" fmla="*/ 2659661 w 4129799"/>
              <a:gd name="connsiteY26" fmla="*/ 4304104 h 4307266"/>
              <a:gd name="connsiteX27" fmla="*/ 973585 w 4129799"/>
              <a:gd name="connsiteY27" fmla="*/ 4287171 h 4307266"/>
              <a:gd name="connsiteX28" fmla="*/ 1151385 w 4129799"/>
              <a:gd name="connsiteY28" fmla="*/ 3635237 h 4307266"/>
              <a:gd name="connsiteX29" fmla="*/ 634918 w 4129799"/>
              <a:gd name="connsiteY29" fmla="*/ 2907104 h 4307266"/>
              <a:gd name="connsiteX30" fmla="*/ 99932 w 4129799"/>
              <a:gd name="connsiteY30" fmla="*/ 1811639 h 4307266"/>
              <a:gd name="connsiteX31" fmla="*/ 0 w 4129799"/>
              <a:gd name="connsiteY31" fmla="*/ 1380618 h 4307266"/>
              <a:gd name="connsiteX32" fmla="*/ 1892138 w 4129799"/>
              <a:gd name="connsiteY32" fmla="*/ 0 h 4307266"/>
              <a:gd name="connsiteX0" fmla="*/ 1892138 w 4129799"/>
              <a:gd name="connsiteY0" fmla="*/ 0 h 4307266"/>
              <a:gd name="connsiteX1" fmla="*/ 2094280 w 4129799"/>
              <a:gd name="connsiteY1" fmla="*/ 7263 h 4307266"/>
              <a:gd name="connsiteX2" fmla="*/ 2144311 w 4129799"/>
              <a:gd name="connsiteY2" fmla="*/ 12696 h 4307266"/>
              <a:gd name="connsiteX3" fmla="*/ 2239723 w 4129799"/>
              <a:gd name="connsiteY3" fmla="*/ 10279 h 4307266"/>
              <a:gd name="connsiteX4" fmla="*/ 3791775 w 4129799"/>
              <a:gd name="connsiteY4" fmla="*/ 873411 h 4307266"/>
              <a:gd name="connsiteX5" fmla="*/ 3871302 w 4129799"/>
              <a:gd name="connsiteY5" fmla="*/ 1469887 h 4307266"/>
              <a:gd name="connsiteX6" fmla="*/ 3862651 w 4129799"/>
              <a:gd name="connsiteY6" fmla="*/ 1498820 h 4307266"/>
              <a:gd name="connsiteX7" fmla="*/ 3858978 w 4129799"/>
              <a:gd name="connsiteY7" fmla="*/ 1550576 h 4307266"/>
              <a:gd name="connsiteX8" fmla="*/ 3829019 w 4129799"/>
              <a:gd name="connsiteY8" fmla="*/ 1690252 h 4307266"/>
              <a:gd name="connsiteX9" fmla="*/ 3799456 w 4129799"/>
              <a:gd name="connsiteY9" fmla="*/ 1772060 h 4307266"/>
              <a:gd name="connsiteX10" fmla="*/ 3799517 w 4129799"/>
              <a:gd name="connsiteY10" fmla="*/ 1773780 h 4307266"/>
              <a:gd name="connsiteX11" fmla="*/ 4038518 w 4129799"/>
              <a:gd name="connsiteY11" fmla="*/ 1806437 h 4307266"/>
              <a:gd name="connsiteX12" fmla="*/ 3843785 w 4129799"/>
              <a:gd name="connsiteY12" fmla="*/ 1967304 h 4307266"/>
              <a:gd name="connsiteX13" fmla="*/ 3936918 w 4129799"/>
              <a:gd name="connsiteY13" fmla="*/ 2162037 h 4307266"/>
              <a:gd name="connsiteX14" fmla="*/ 4097785 w 4129799"/>
              <a:gd name="connsiteY14" fmla="*/ 2246704 h 4307266"/>
              <a:gd name="connsiteX15" fmla="*/ 4123185 w 4129799"/>
              <a:gd name="connsiteY15" fmla="*/ 2424504 h 4307266"/>
              <a:gd name="connsiteX16" fmla="*/ 4013118 w 4129799"/>
              <a:gd name="connsiteY16" fmla="*/ 2534571 h 4307266"/>
              <a:gd name="connsiteX17" fmla="*/ 4102381 w 4129799"/>
              <a:gd name="connsiteY17" fmla="*/ 2726160 h 4307266"/>
              <a:gd name="connsiteX18" fmla="*/ 4055452 w 4129799"/>
              <a:gd name="connsiteY18" fmla="*/ 2856304 h 4307266"/>
              <a:gd name="connsiteX19" fmla="*/ 4103591 w 4129799"/>
              <a:gd name="connsiteY19" fmla="*/ 3042086 h 4307266"/>
              <a:gd name="connsiteX20" fmla="*/ 3979252 w 4129799"/>
              <a:gd name="connsiteY20" fmla="*/ 3118771 h 4307266"/>
              <a:gd name="connsiteX21" fmla="*/ 3979252 w 4129799"/>
              <a:gd name="connsiteY21" fmla="*/ 3364304 h 4307266"/>
              <a:gd name="connsiteX22" fmla="*/ 3801452 w 4129799"/>
              <a:gd name="connsiteY22" fmla="*/ 3592904 h 4307266"/>
              <a:gd name="connsiteX23" fmla="*/ 3198625 w 4129799"/>
              <a:gd name="connsiteY23" fmla="*/ 3706842 h 4307266"/>
              <a:gd name="connsiteX24" fmla="*/ 2946318 w 4129799"/>
              <a:gd name="connsiteY24" fmla="*/ 3780622 h 4307266"/>
              <a:gd name="connsiteX25" fmla="*/ 3118312 w 4129799"/>
              <a:gd name="connsiteY25" fmla="*/ 4293218 h 4307266"/>
              <a:gd name="connsiteX26" fmla="*/ 2659661 w 4129799"/>
              <a:gd name="connsiteY26" fmla="*/ 4304104 h 4307266"/>
              <a:gd name="connsiteX27" fmla="*/ 973585 w 4129799"/>
              <a:gd name="connsiteY27" fmla="*/ 4287171 h 4307266"/>
              <a:gd name="connsiteX28" fmla="*/ 1151385 w 4129799"/>
              <a:gd name="connsiteY28" fmla="*/ 3635237 h 4307266"/>
              <a:gd name="connsiteX29" fmla="*/ 634918 w 4129799"/>
              <a:gd name="connsiteY29" fmla="*/ 2907104 h 4307266"/>
              <a:gd name="connsiteX30" fmla="*/ 99932 w 4129799"/>
              <a:gd name="connsiteY30" fmla="*/ 1811639 h 4307266"/>
              <a:gd name="connsiteX31" fmla="*/ 0 w 4129799"/>
              <a:gd name="connsiteY31" fmla="*/ 1380618 h 4307266"/>
              <a:gd name="connsiteX32" fmla="*/ 1892138 w 4129799"/>
              <a:gd name="connsiteY32" fmla="*/ 0 h 4307266"/>
              <a:gd name="connsiteX0" fmla="*/ 1792206 w 4029867"/>
              <a:gd name="connsiteY0" fmla="*/ 0 h 4307266"/>
              <a:gd name="connsiteX1" fmla="*/ 1994348 w 4029867"/>
              <a:gd name="connsiteY1" fmla="*/ 7263 h 4307266"/>
              <a:gd name="connsiteX2" fmla="*/ 2044379 w 4029867"/>
              <a:gd name="connsiteY2" fmla="*/ 12696 h 4307266"/>
              <a:gd name="connsiteX3" fmla="*/ 2139791 w 4029867"/>
              <a:gd name="connsiteY3" fmla="*/ 10279 h 4307266"/>
              <a:gd name="connsiteX4" fmla="*/ 3691843 w 4029867"/>
              <a:gd name="connsiteY4" fmla="*/ 873411 h 4307266"/>
              <a:gd name="connsiteX5" fmla="*/ 3771370 w 4029867"/>
              <a:gd name="connsiteY5" fmla="*/ 1469887 h 4307266"/>
              <a:gd name="connsiteX6" fmla="*/ 3762719 w 4029867"/>
              <a:gd name="connsiteY6" fmla="*/ 1498820 h 4307266"/>
              <a:gd name="connsiteX7" fmla="*/ 3759046 w 4029867"/>
              <a:gd name="connsiteY7" fmla="*/ 1550576 h 4307266"/>
              <a:gd name="connsiteX8" fmla="*/ 3729087 w 4029867"/>
              <a:gd name="connsiteY8" fmla="*/ 1690252 h 4307266"/>
              <a:gd name="connsiteX9" fmla="*/ 3699524 w 4029867"/>
              <a:gd name="connsiteY9" fmla="*/ 1772060 h 4307266"/>
              <a:gd name="connsiteX10" fmla="*/ 3699585 w 4029867"/>
              <a:gd name="connsiteY10" fmla="*/ 1773780 h 4307266"/>
              <a:gd name="connsiteX11" fmla="*/ 3938586 w 4029867"/>
              <a:gd name="connsiteY11" fmla="*/ 1806437 h 4307266"/>
              <a:gd name="connsiteX12" fmla="*/ 3743853 w 4029867"/>
              <a:gd name="connsiteY12" fmla="*/ 1967304 h 4307266"/>
              <a:gd name="connsiteX13" fmla="*/ 3836986 w 4029867"/>
              <a:gd name="connsiteY13" fmla="*/ 2162037 h 4307266"/>
              <a:gd name="connsiteX14" fmla="*/ 3997853 w 4029867"/>
              <a:gd name="connsiteY14" fmla="*/ 2246704 h 4307266"/>
              <a:gd name="connsiteX15" fmla="*/ 4023253 w 4029867"/>
              <a:gd name="connsiteY15" fmla="*/ 2424504 h 4307266"/>
              <a:gd name="connsiteX16" fmla="*/ 3913186 w 4029867"/>
              <a:gd name="connsiteY16" fmla="*/ 2534571 h 4307266"/>
              <a:gd name="connsiteX17" fmla="*/ 4002449 w 4029867"/>
              <a:gd name="connsiteY17" fmla="*/ 2726160 h 4307266"/>
              <a:gd name="connsiteX18" fmla="*/ 3955520 w 4029867"/>
              <a:gd name="connsiteY18" fmla="*/ 2856304 h 4307266"/>
              <a:gd name="connsiteX19" fmla="*/ 4003659 w 4029867"/>
              <a:gd name="connsiteY19" fmla="*/ 3042086 h 4307266"/>
              <a:gd name="connsiteX20" fmla="*/ 3879320 w 4029867"/>
              <a:gd name="connsiteY20" fmla="*/ 3118771 h 4307266"/>
              <a:gd name="connsiteX21" fmla="*/ 3879320 w 4029867"/>
              <a:gd name="connsiteY21" fmla="*/ 3364304 h 4307266"/>
              <a:gd name="connsiteX22" fmla="*/ 3701520 w 4029867"/>
              <a:gd name="connsiteY22" fmla="*/ 3592904 h 4307266"/>
              <a:gd name="connsiteX23" fmla="*/ 3098693 w 4029867"/>
              <a:gd name="connsiteY23" fmla="*/ 3706842 h 4307266"/>
              <a:gd name="connsiteX24" fmla="*/ 2846386 w 4029867"/>
              <a:gd name="connsiteY24" fmla="*/ 3780622 h 4307266"/>
              <a:gd name="connsiteX25" fmla="*/ 3018380 w 4029867"/>
              <a:gd name="connsiteY25" fmla="*/ 4293218 h 4307266"/>
              <a:gd name="connsiteX26" fmla="*/ 2559729 w 4029867"/>
              <a:gd name="connsiteY26" fmla="*/ 4304104 h 4307266"/>
              <a:gd name="connsiteX27" fmla="*/ 873653 w 4029867"/>
              <a:gd name="connsiteY27" fmla="*/ 4287171 h 4307266"/>
              <a:gd name="connsiteX28" fmla="*/ 1051453 w 4029867"/>
              <a:gd name="connsiteY28" fmla="*/ 3635237 h 4307266"/>
              <a:gd name="connsiteX29" fmla="*/ 534986 w 4029867"/>
              <a:gd name="connsiteY29" fmla="*/ 2907104 h 4307266"/>
              <a:gd name="connsiteX30" fmla="*/ 0 w 4029867"/>
              <a:gd name="connsiteY30" fmla="*/ 1811639 h 4307266"/>
              <a:gd name="connsiteX31" fmla="*/ 167857 w 4029867"/>
              <a:gd name="connsiteY31" fmla="*/ 1315304 h 4307266"/>
              <a:gd name="connsiteX32" fmla="*/ 1792206 w 4029867"/>
              <a:gd name="connsiteY32" fmla="*/ 0 h 4307266"/>
              <a:gd name="connsiteX0" fmla="*/ 1792206 w 4029867"/>
              <a:gd name="connsiteY0" fmla="*/ 0 h 4307266"/>
              <a:gd name="connsiteX1" fmla="*/ 1994348 w 4029867"/>
              <a:gd name="connsiteY1" fmla="*/ 7263 h 4307266"/>
              <a:gd name="connsiteX2" fmla="*/ 2044379 w 4029867"/>
              <a:gd name="connsiteY2" fmla="*/ 12696 h 4307266"/>
              <a:gd name="connsiteX3" fmla="*/ 2139791 w 4029867"/>
              <a:gd name="connsiteY3" fmla="*/ 10279 h 4307266"/>
              <a:gd name="connsiteX4" fmla="*/ 3691843 w 4029867"/>
              <a:gd name="connsiteY4" fmla="*/ 873411 h 4307266"/>
              <a:gd name="connsiteX5" fmla="*/ 3771370 w 4029867"/>
              <a:gd name="connsiteY5" fmla="*/ 1469887 h 4307266"/>
              <a:gd name="connsiteX6" fmla="*/ 3762719 w 4029867"/>
              <a:gd name="connsiteY6" fmla="*/ 1498820 h 4307266"/>
              <a:gd name="connsiteX7" fmla="*/ 3759046 w 4029867"/>
              <a:gd name="connsiteY7" fmla="*/ 1550576 h 4307266"/>
              <a:gd name="connsiteX8" fmla="*/ 3729087 w 4029867"/>
              <a:gd name="connsiteY8" fmla="*/ 1690252 h 4307266"/>
              <a:gd name="connsiteX9" fmla="*/ 3699524 w 4029867"/>
              <a:gd name="connsiteY9" fmla="*/ 1772060 h 4307266"/>
              <a:gd name="connsiteX10" fmla="*/ 3699585 w 4029867"/>
              <a:gd name="connsiteY10" fmla="*/ 1773780 h 4307266"/>
              <a:gd name="connsiteX11" fmla="*/ 3938586 w 4029867"/>
              <a:gd name="connsiteY11" fmla="*/ 1806437 h 4307266"/>
              <a:gd name="connsiteX12" fmla="*/ 3743853 w 4029867"/>
              <a:gd name="connsiteY12" fmla="*/ 1967304 h 4307266"/>
              <a:gd name="connsiteX13" fmla="*/ 3836986 w 4029867"/>
              <a:gd name="connsiteY13" fmla="*/ 2162037 h 4307266"/>
              <a:gd name="connsiteX14" fmla="*/ 3997853 w 4029867"/>
              <a:gd name="connsiteY14" fmla="*/ 2246704 h 4307266"/>
              <a:gd name="connsiteX15" fmla="*/ 4023253 w 4029867"/>
              <a:gd name="connsiteY15" fmla="*/ 2424504 h 4307266"/>
              <a:gd name="connsiteX16" fmla="*/ 3913186 w 4029867"/>
              <a:gd name="connsiteY16" fmla="*/ 2534571 h 4307266"/>
              <a:gd name="connsiteX17" fmla="*/ 4002449 w 4029867"/>
              <a:gd name="connsiteY17" fmla="*/ 2726160 h 4307266"/>
              <a:gd name="connsiteX18" fmla="*/ 3955520 w 4029867"/>
              <a:gd name="connsiteY18" fmla="*/ 2856304 h 4307266"/>
              <a:gd name="connsiteX19" fmla="*/ 4003659 w 4029867"/>
              <a:gd name="connsiteY19" fmla="*/ 3042086 h 4307266"/>
              <a:gd name="connsiteX20" fmla="*/ 3879320 w 4029867"/>
              <a:gd name="connsiteY20" fmla="*/ 3118771 h 4307266"/>
              <a:gd name="connsiteX21" fmla="*/ 3879320 w 4029867"/>
              <a:gd name="connsiteY21" fmla="*/ 3364304 h 4307266"/>
              <a:gd name="connsiteX22" fmla="*/ 3701520 w 4029867"/>
              <a:gd name="connsiteY22" fmla="*/ 3592904 h 4307266"/>
              <a:gd name="connsiteX23" fmla="*/ 3098693 w 4029867"/>
              <a:gd name="connsiteY23" fmla="*/ 3706842 h 4307266"/>
              <a:gd name="connsiteX24" fmla="*/ 2846386 w 4029867"/>
              <a:gd name="connsiteY24" fmla="*/ 3780622 h 4307266"/>
              <a:gd name="connsiteX25" fmla="*/ 3018380 w 4029867"/>
              <a:gd name="connsiteY25" fmla="*/ 4293218 h 4307266"/>
              <a:gd name="connsiteX26" fmla="*/ 2559729 w 4029867"/>
              <a:gd name="connsiteY26" fmla="*/ 4304104 h 4307266"/>
              <a:gd name="connsiteX27" fmla="*/ 873653 w 4029867"/>
              <a:gd name="connsiteY27" fmla="*/ 4287171 h 4307266"/>
              <a:gd name="connsiteX28" fmla="*/ 1051453 w 4029867"/>
              <a:gd name="connsiteY28" fmla="*/ 3635237 h 4307266"/>
              <a:gd name="connsiteX29" fmla="*/ 534986 w 4029867"/>
              <a:gd name="connsiteY29" fmla="*/ 2907104 h 4307266"/>
              <a:gd name="connsiteX30" fmla="*/ 0 w 4029867"/>
              <a:gd name="connsiteY30" fmla="*/ 1811639 h 4307266"/>
              <a:gd name="connsiteX31" fmla="*/ 11102 w 4029867"/>
              <a:gd name="connsiteY31" fmla="*/ 1249990 h 4307266"/>
              <a:gd name="connsiteX32" fmla="*/ 1792206 w 4029867"/>
              <a:gd name="connsiteY32" fmla="*/ 0 h 4307266"/>
              <a:gd name="connsiteX0" fmla="*/ 1813995 w 4051656"/>
              <a:gd name="connsiteY0" fmla="*/ 0 h 4307266"/>
              <a:gd name="connsiteX1" fmla="*/ 2016137 w 4051656"/>
              <a:gd name="connsiteY1" fmla="*/ 7263 h 4307266"/>
              <a:gd name="connsiteX2" fmla="*/ 2066168 w 4051656"/>
              <a:gd name="connsiteY2" fmla="*/ 12696 h 4307266"/>
              <a:gd name="connsiteX3" fmla="*/ 2161580 w 4051656"/>
              <a:gd name="connsiteY3" fmla="*/ 10279 h 4307266"/>
              <a:gd name="connsiteX4" fmla="*/ 3713632 w 4051656"/>
              <a:gd name="connsiteY4" fmla="*/ 873411 h 4307266"/>
              <a:gd name="connsiteX5" fmla="*/ 3793159 w 4051656"/>
              <a:gd name="connsiteY5" fmla="*/ 1469887 h 4307266"/>
              <a:gd name="connsiteX6" fmla="*/ 3784508 w 4051656"/>
              <a:gd name="connsiteY6" fmla="*/ 1498820 h 4307266"/>
              <a:gd name="connsiteX7" fmla="*/ 3780835 w 4051656"/>
              <a:gd name="connsiteY7" fmla="*/ 1550576 h 4307266"/>
              <a:gd name="connsiteX8" fmla="*/ 3750876 w 4051656"/>
              <a:gd name="connsiteY8" fmla="*/ 1690252 h 4307266"/>
              <a:gd name="connsiteX9" fmla="*/ 3721313 w 4051656"/>
              <a:gd name="connsiteY9" fmla="*/ 1772060 h 4307266"/>
              <a:gd name="connsiteX10" fmla="*/ 3721374 w 4051656"/>
              <a:gd name="connsiteY10" fmla="*/ 1773780 h 4307266"/>
              <a:gd name="connsiteX11" fmla="*/ 3960375 w 4051656"/>
              <a:gd name="connsiteY11" fmla="*/ 1806437 h 4307266"/>
              <a:gd name="connsiteX12" fmla="*/ 3765642 w 4051656"/>
              <a:gd name="connsiteY12" fmla="*/ 1967304 h 4307266"/>
              <a:gd name="connsiteX13" fmla="*/ 3858775 w 4051656"/>
              <a:gd name="connsiteY13" fmla="*/ 2162037 h 4307266"/>
              <a:gd name="connsiteX14" fmla="*/ 4019642 w 4051656"/>
              <a:gd name="connsiteY14" fmla="*/ 2246704 h 4307266"/>
              <a:gd name="connsiteX15" fmla="*/ 4045042 w 4051656"/>
              <a:gd name="connsiteY15" fmla="*/ 2424504 h 4307266"/>
              <a:gd name="connsiteX16" fmla="*/ 3934975 w 4051656"/>
              <a:gd name="connsiteY16" fmla="*/ 2534571 h 4307266"/>
              <a:gd name="connsiteX17" fmla="*/ 4024238 w 4051656"/>
              <a:gd name="connsiteY17" fmla="*/ 2726160 h 4307266"/>
              <a:gd name="connsiteX18" fmla="*/ 3977309 w 4051656"/>
              <a:gd name="connsiteY18" fmla="*/ 2856304 h 4307266"/>
              <a:gd name="connsiteX19" fmla="*/ 4025448 w 4051656"/>
              <a:gd name="connsiteY19" fmla="*/ 3042086 h 4307266"/>
              <a:gd name="connsiteX20" fmla="*/ 3901109 w 4051656"/>
              <a:gd name="connsiteY20" fmla="*/ 3118771 h 4307266"/>
              <a:gd name="connsiteX21" fmla="*/ 3901109 w 4051656"/>
              <a:gd name="connsiteY21" fmla="*/ 3364304 h 4307266"/>
              <a:gd name="connsiteX22" fmla="*/ 3723309 w 4051656"/>
              <a:gd name="connsiteY22" fmla="*/ 3592904 h 4307266"/>
              <a:gd name="connsiteX23" fmla="*/ 3120482 w 4051656"/>
              <a:gd name="connsiteY23" fmla="*/ 3706842 h 4307266"/>
              <a:gd name="connsiteX24" fmla="*/ 2868175 w 4051656"/>
              <a:gd name="connsiteY24" fmla="*/ 3780622 h 4307266"/>
              <a:gd name="connsiteX25" fmla="*/ 3040169 w 4051656"/>
              <a:gd name="connsiteY25" fmla="*/ 4293218 h 4307266"/>
              <a:gd name="connsiteX26" fmla="*/ 2581518 w 4051656"/>
              <a:gd name="connsiteY26" fmla="*/ 4304104 h 4307266"/>
              <a:gd name="connsiteX27" fmla="*/ 895442 w 4051656"/>
              <a:gd name="connsiteY27" fmla="*/ 4287171 h 4307266"/>
              <a:gd name="connsiteX28" fmla="*/ 1073242 w 4051656"/>
              <a:gd name="connsiteY28" fmla="*/ 3635237 h 4307266"/>
              <a:gd name="connsiteX29" fmla="*/ 556775 w 4051656"/>
              <a:gd name="connsiteY29" fmla="*/ 2907104 h 4307266"/>
              <a:gd name="connsiteX30" fmla="*/ 21789 w 4051656"/>
              <a:gd name="connsiteY30" fmla="*/ 1811639 h 4307266"/>
              <a:gd name="connsiteX31" fmla="*/ 32891 w 4051656"/>
              <a:gd name="connsiteY31" fmla="*/ 1249990 h 4307266"/>
              <a:gd name="connsiteX32" fmla="*/ 1813995 w 4051656"/>
              <a:gd name="connsiteY32" fmla="*/ 0 h 4307266"/>
              <a:gd name="connsiteX0" fmla="*/ 1821340 w 4059001"/>
              <a:gd name="connsiteY0" fmla="*/ 0 h 4307266"/>
              <a:gd name="connsiteX1" fmla="*/ 2023482 w 4059001"/>
              <a:gd name="connsiteY1" fmla="*/ 7263 h 4307266"/>
              <a:gd name="connsiteX2" fmla="*/ 2073513 w 4059001"/>
              <a:gd name="connsiteY2" fmla="*/ 12696 h 4307266"/>
              <a:gd name="connsiteX3" fmla="*/ 2168925 w 4059001"/>
              <a:gd name="connsiteY3" fmla="*/ 10279 h 4307266"/>
              <a:gd name="connsiteX4" fmla="*/ 3720977 w 4059001"/>
              <a:gd name="connsiteY4" fmla="*/ 873411 h 4307266"/>
              <a:gd name="connsiteX5" fmla="*/ 3800504 w 4059001"/>
              <a:gd name="connsiteY5" fmla="*/ 1469887 h 4307266"/>
              <a:gd name="connsiteX6" fmla="*/ 3791853 w 4059001"/>
              <a:gd name="connsiteY6" fmla="*/ 1498820 h 4307266"/>
              <a:gd name="connsiteX7" fmla="*/ 3788180 w 4059001"/>
              <a:gd name="connsiteY7" fmla="*/ 1550576 h 4307266"/>
              <a:gd name="connsiteX8" fmla="*/ 3758221 w 4059001"/>
              <a:gd name="connsiteY8" fmla="*/ 1690252 h 4307266"/>
              <a:gd name="connsiteX9" fmla="*/ 3728658 w 4059001"/>
              <a:gd name="connsiteY9" fmla="*/ 1772060 h 4307266"/>
              <a:gd name="connsiteX10" fmla="*/ 3728719 w 4059001"/>
              <a:gd name="connsiteY10" fmla="*/ 1773780 h 4307266"/>
              <a:gd name="connsiteX11" fmla="*/ 3967720 w 4059001"/>
              <a:gd name="connsiteY11" fmla="*/ 1806437 h 4307266"/>
              <a:gd name="connsiteX12" fmla="*/ 3772987 w 4059001"/>
              <a:gd name="connsiteY12" fmla="*/ 1967304 h 4307266"/>
              <a:gd name="connsiteX13" fmla="*/ 3866120 w 4059001"/>
              <a:gd name="connsiteY13" fmla="*/ 2162037 h 4307266"/>
              <a:gd name="connsiteX14" fmla="*/ 4026987 w 4059001"/>
              <a:gd name="connsiteY14" fmla="*/ 2246704 h 4307266"/>
              <a:gd name="connsiteX15" fmla="*/ 4052387 w 4059001"/>
              <a:gd name="connsiteY15" fmla="*/ 2424504 h 4307266"/>
              <a:gd name="connsiteX16" fmla="*/ 3942320 w 4059001"/>
              <a:gd name="connsiteY16" fmla="*/ 2534571 h 4307266"/>
              <a:gd name="connsiteX17" fmla="*/ 4031583 w 4059001"/>
              <a:gd name="connsiteY17" fmla="*/ 2726160 h 4307266"/>
              <a:gd name="connsiteX18" fmla="*/ 3984654 w 4059001"/>
              <a:gd name="connsiteY18" fmla="*/ 2856304 h 4307266"/>
              <a:gd name="connsiteX19" fmla="*/ 4032793 w 4059001"/>
              <a:gd name="connsiteY19" fmla="*/ 3042086 h 4307266"/>
              <a:gd name="connsiteX20" fmla="*/ 3908454 w 4059001"/>
              <a:gd name="connsiteY20" fmla="*/ 3118771 h 4307266"/>
              <a:gd name="connsiteX21" fmla="*/ 3908454 w 4059001"/>
              <a:gd name="connsiteY21" fmla="*/ 3364304 h 4307266"/>
              <a:gd name="connsiteX22" fmla="*/ 3730654 w 4059001"/>
              <a:gd name="connsiteY22" fmla="*/ 3592904 h 4307266"/>
              <a:gd name="connsiteX23" fmla="*/ 3127827 w 4059001"/>
              <a:gd name="connsiteY23" fmla="*/ 3706842 h 4307266"/>
              <a:gd name="connsiteX24" fmla="*/ 2875520 w 4059001"/>
              <a:gd name="connsiteY24" fmla="*/ 3780622 h 4307266"/>
              <a:gd name="connsiteX25" fmla="*/ 3047514 w 4059001"/>
              <a:gd name="connsiteY25" fmla="*/ 4293218 h 4307266"/>
              <a:gd name="connsiteX26" fmla="*/ 2588863 w 4059001"/>
              <a:gd name="connsiteY26" fmla="*/ 4304104 h 4307266"/>
              <a:gd name="connsiteX27" fmla="*/ 902787 w 4059001"/>
              <a:gd name="connsiteY27" fmla="*/ 4287171 h 4307266"/>
              <a:gd name="connsiteX28" fmla="*/ 1080587 w 4059001"/>
              <a:gd name="connsiteY28" fmla="*/ 3635237 h 4307266"/>
              <a:gd name="connsiteX29" fmla="*/ 564120 w 4059001"/>
              <a:gd name="connsiteY29" fmla="*/ 2907104 h 4307266"/>
              <a:gd name="connsiteX30" fmla="*/ 9037 w 4059001"/>
              <a:gd name="connsiteY30" fmla="*/ 1831735 h 4307266"/>
              <a:gd name="connsiteX31" fmla="*/ 40236 w 4059001"/>
              <a:gd name="connsiteY31" fmla="*/ 1249990 h 4307266"/>
              <a:gd name="connsiteX32" fmla="*/ 1821340 w 4059001"/>
              <a:gd name="connsiteY32"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801362 w 4068510"/>
              <a:gd name="connsiteY6" fmla="*/ 1498820 h 4307266"/>
              <a:gd name="connsiteX7" fmla="*/ 3797689 w 4068510"/>
              <a:gd name="connsiteY7" fmla="*/ 1550576 h 4307266"/>
              <a:gd name="connsiteX8" fmla="*/ 3767730 w 4068510"/>
              <a:gd name="connsiteY8" fmla="*/ 1690252 h 4307266"/>
              <a:gd name="connsiteX9" fmla="*/ 3738167 w 4068510"/>
              <a:gd name="connsiteY9" fmla="*/ 1772060 h 4307266"/>
              <a:gd name="connsiteX10" fmla="*/ 3738228 w 4068510"/>
              <a:gd name="connsiteY10" fmla="*/ 1773780 h 4307266"/>
              <a:gd name="connsiteX11" fmla="*/ 3977229 w 4068510"/>
              <a:gd name="connsiteY11" fmla="*/ 1806437 h 4307266"/>
              <a:gd name="connsiteX12" fmla="*/ 3782496 w 4068510"/>
              <a:gd name="connsiteY12" fmla="*/ 1967304 h 4307266"/>
              <a:gd name="connsiteX13" fmla="*/ 3875629 w 4068510"/>
              <a:gd name="connsiteY13" fmla="*/ 2162037 h 4307266"/>
              <a:gd name="connsiteX14" fmla="*/ 4036496 w 4068510"/>
              <a:gd name="connsiteY14" fmla="*/ 2246704 h 4307266"/>
              <a:gd name="connsiteX15" fmla="*/ 4061896 w 4068510"/>
              <a:gd name="connsiteY15" fmla="*/ 2424504 h 4307266"/>
              <a:gd name="connsiteX16" fmla="*/ 3951829 w 4068510"/>
              <a:gd name="connsiteY16" fmla="*/ 2534571 h 4307266"/>
              <a:gd name="connsiteX17" fmla="*/ 4041092 w 4068510"/>
              <a:gd name="connsiteY17" fmla="*/ 2726160 h 4307266"/>
              <a:gd name="connsiteX18" fmla="*/ 3994163 w 4068510"/>
              <a:gd name="connsiteY18" fmla="*/ 2856304 h 4307266"/>
              <a:gd name="connsiteX19" fmla="*/ 4042302 w 4068510"/>
              <a:gd name="connsiteY19" fmla="*/ 3042086 h 4307266"/>
              <a:gd name="connsiteX20" fmla="*/ 3917963 w 4068510"/>
              <a:gd name="connsiteY20" fmla="*/ 3118771 h 4307266"/>
              <a:gd name="connsiteX21" fmla="*/ 3917963 w 4068510"/>
              <a:gd name="connsiteY21" fmla="*/ 3364304 h 4307266"/>
              <a:gd name="connsiteX22" fmla="*/ 3740163 w 4068510"/>
              <a:gd name="connsiteY22" fmla="*/ 3592904 h 4307266"/>
              <a:gd name="connsiteX23" fmla="*/ 3137336 w 4068510"/>
              <a:gd name="connsiteY23" fmla="*/ 3706842 h 4307266"/>
              <a:gd name="connsiteX24" fmla="*/ 2885029 w 4068510"/>
              <a:gd name="connsiteY24" fmla="*/ 3780622 h 4307266"/>
              <a:gd name="connsiteX25" fmla="*/ 3057023 w 4068510"/>
              <a:gd name="connsiteY25" fmla="*/ 4293218 h 4307266"/>
              <a:gd name="connsiteX26" fmla="*/ 2598372 w 4068510"/>
              <a:gd name="connsiteY26" fmla="*/ 4304104 h 4307266"/>
              <a:gd name="connsiteX27" fmla="*/ 912296 w 4068510"/>
              <a:gd name="connsiteY27" fmla="*/ 4287171 h 4307266"/>
              <a:gd name="connsiteX28" fmla="*/ 1090096 w 4068510"/>
              <a:gd name="connsiteY28" fmla="*/ 3635237 h 4307266"/>
              <a:gd name="connsiteX29" fmla="*/ 573629 w 4068510"/>
              <a:gd name="connsiteY29" fmla="*/ 2907104 h 4307266"/>
              <a:gd name="connsiteX30" fmla="*/ 18546 w 4068510"/>
              <a:gd name="connsiteY30" fmla="*/ 1831735 h 4307266"/>
              <a:gd name="connsiteX31" fmla="*/ 49745 w 4068510"/>
              <a:gd name="connsiteY31" fmla="*/ 1249990 h 4307266"/>
              <a:gd name="connsiteX32" fmla="*/ 1830849 w 4068510"/>
              <a:gd name="connsiteY32"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801362 w 4068510"/>
              <a:gd name="connsiteY6" fmla="*/ 1498820 h 4307266"/>
              <a:gd name="connsiteX7" fmla="*/ 3797689 w 4068510"/>
              <a:gd name="connsiteY7" fmla="*/ 1550576 h 4307266"/>
              <a:gd name="connsiteX8" fmla="*/ 3767730 w 4068510"/>
              <a:gd name="connsiteY8" fmla="*/ 1690252 h 4307266"/>
              <a:gd name="connsiteX9" fmla="*/ 3738167 w 4068510"/>
              <a:gd name="connsiteY9" fmla="*/ 1772060 h 4307266"/>
              <a:gd name="connsiteX10" fmla="*/ 3738228 w 4068510"/>
              <a:gd name="connsiteY10" fmla="*/ 1773780 h 4307266"/>
              <a:gd name="connsiteX11" fmla="*/ 3977229 w 4068510"/>
              <a:gd name="connsiteY11" fmla="*/ 1806437 h 4307266"/>
              <a:gd name="connsiteX12" fmla="*/ 3782496 w 4068510"/>
              <a:gd name="connsiteY12" fmla="*/ 1967304 h 4307266"/>
              <a:gd name="connsiteX13" fmla="*/ 3875629 w 4068510"/>
              <a:gd name="connsiteY13" fmla="*/ 2162037 h 4307266"/>
              <a:gd name="connsiteX14" fmla="*/ 4036496 w 4068510"/>
              <a:gd name="connsiteY14" fmla="*/ 2246704 h 4307266"/>
              <a:gd name="connsiteX15" fmla="*/ 4061896 w 4068510"/>
              <a:gd name="connsiteY15" fmla="*/ 2424504 h 4307266"/>
              <a:gd name="connsiteX16" fmla="*/ 3951829 w 4068510"/>
              <a:gd name="connsiteY16" fmla="*/ 2534571 h 4307266"/>
              <a:gd name="connsiteX17" fmla="*/ 4041092 w 4068510"/>
              <a:gd name="connsiteY17" fmla="*/ 2726160 h 4307266"/>
              <a:gd name="connsiteX18" fmla="*/ 3994163 w 4068510"/>
              <a:gd name="connsiteY18" fmla="*/ 2856304 h 4307266"/>
              <a:gd name="connsiteX19" fmla="*/ 4042302 w 4068510"/>
              <a:gd name="connsiteY19" fmla="*/ 3042086 h 4307266"/>
              <a:gd name="connsiteX20" fmla="*/ 3917963 w 4068510"/>
              <a:gd name="connsiteY20" fmla="*/ 3118771 h 4307266"/>
              <a:gd name="connsiteX21" fmla="*/ 3917963 w 4068510"/>
              <a:gd name="connsiteY21" fmla="*/ 3364304 h 4307266"/>
              <a:gd name="connsiteX22" fmla="*/ 3740163 w 4068510"/>
              <a:gd name="connsiteY22" fmla="*/ 3592904 h 4307266"/>
              <a:gd name="connsiteX23" fmla="*/ 3137336 w 4068510"/>
              <a:gd name="connsiteY23" fmla="*/ 3706842 h 4307266"/>
              <a:gd name="connsiteX24" fmla="*/ 2885029 w 4068510"/>
              <a:gd name="connsiteY24" fmla="*/ 3780622 h 4307266"/>
              <a:gd name="connsiteX25" fmla="*/ 3057023 w 4068510"/>
              <a:gd name="connsiteY25" fmla="*/ 4293218 h 4307266"/>
              <a:gd name="connsiteX26" fmla="*/ 2598372 w 4068510"/>
              <a:gd name="connsiteY26" fmla="*/ 4304104 h 4307266"/>
              <a:gd name="connsiteX27" fmla="*/ 912296 w 4068510"/>
              <a:gd name="connsiteY27" fmla="*/ 4287171 h 4307266"/>
              <a:gd name="connsiteX28" fmla="*/ 1090096 w 4068510"/>
              <a:gd name="connsiteY28" fmla="*/ 3635237 h 4307266"/>
              <a:gd name="connsiteX29" fmla="*/ 573629 w 4068510"/>
              <a:gd name="connsiteY29" fmla="*/ 2907104 h 4307266"/>
              <a:gd name="connsiteX30" fmla="*/ 18546 w 4068510"/>
              <a:gd name="connsiteY30" fmla="*/ 1831735 h 4307266"/>
              <a:gd name="connsiteX31" fmla="*/ 49745 w 4068510"/>
              <a:gd name="connsiteY31" fmla="*/ 1249990 h 4307266"/>
              <a:gd name="connsiteX32" fmla="*/ 1830849 w 4068510"/>
              <a:gd name="connsiteY32"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94163 w 4068510"/>
              <a:gd name="connsiteY17" fmla="*/ 2856304 h 4307266"/>
              <a:gd name="connsiteX18" fmla="*/ 4042302 w 4068510"/>
              <a:gd name="connsiteY18" fmla="*/ 3042086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94163 w 4068510"/>
              <a:gd name="connsiteY17" fmla="*/ 2856304 h 4307266"/>
              <a:gd name="connsiteX18" fmla="*/ 4042302 w 4068510"/>
              <a:gd name="connsiteY18" fmla="*/ 3042086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94163 w 4068510"/>
              <a:gd name="connsiteY17" fmla="*/ 2856304 h 4307266"/>
              <a:gd name="connsiteX18" fmla="*/ 4024327 w 4068510"/>
              <a:gd name="connsiteY18" fmla="*/ 3021115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94163 w 4068510"/>
              <a:gd name="connsiteY17" fmla="*/ 2856304 h 4307266"/>
              <a:gd name="connsiteX18" fmla="*/ 4024327 w 4068510"/>
              <a:gd name="connsiteY18" fmla="*/ 3021115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94163 w 4068510"/>
              <a:gd name="connsiteY17" fmla="*/ 2856304 h 4307266"/>
              <a:gd name="connsiteX18" fmla="*/ 4024327 w 4068510"/>
              <a:gd name="connsiteY18" fmla="*/ 3021115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88172 w 4068510"/>
              <a:gd name="connsiteY17" fmla="*/ 2880271 h 4307266"/>
              <a:gd name="connsiteX18" fmla="*/ 4024327 w 4068510"/>
              <a:gd name="connsiteY18" fmla="*/ 3021115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88172 w 4068510"/>
              <a:gd name="connsiteY17" fmla="*/ 2880271 h 4307266"/>
              <a:gd name="connsiteX18" fmla="*/ 4024327 w 4068510"/>
              <a:gd name="connsiteY18" fmla="*/ 3021115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88172 w 4068510"/>
              <a:gd name="connsiteY17" fmla="*/ 2880271 h 4307266"/>
              <a:gd name="connsiteX18" fmla="*/ 4024327 w 4068510"/>
              <a:gd name="connsiteY18" fmla="*/ 3021115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88172 w 4068510"/>
              <a:gd name="connsiteY17" fmla="*/ 2880271 h 4307266"/>
              <a:gd name="connsiteX18" fmla="*/ 4024327 w 4068510"/>
              <a:gd name="connsiteY18" fmla="*/ 3021115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88172 w 4068510"/>
              <a:gd name="connsiteY17" fmla="*/ 2880271 h 4307266"/>
              <a:gd name="connsiteX18" fmla="*/ 4024327 w 4068510"/>
              <a:gd name="connsiteY18" fmla="*/ 3021115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88172 w 4068510"/>
              <a:gd name="connsiteY17" fmla="*/ 2880271 h 4307266"/>
              <a:gd name="connsiteX18" fmla="*/ 4018336 w 4068510"/>
              <a:gd name="connsiteY18" fmla="*/ 3009132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41092 w 4068510"/>
              <a:gd name="connsiteY16" fmla="*/ 2726160 h 4307266"/>
              <a:gd name="connsiteX17" fmla="*/ 3988172 w 4068510"/>
              <a:gd name="connsiteY17" fmla="*/ 2880271 h 4307266"/>
              <a:gd name="connsiteX18" fmla="*/ 4018336 w 4068510"/>
              <a:gd name="connsiteY18" fmla="*/ 3009132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38097 w 4068510"/>
              <a:gd name="connsiteY16" fmla="*/ 2753124 h 4307266"/>
              <a:gd name="connsiteX17" fmla="*/ 3988172 w 4068510"/>
              <a:gd name="connsiteY17" fmla="*/ 2880271 h 4307266"/>
              <a:gd name="connsiteX18" fmla="*/ 4018336 w 4068510"/>
              <a:gd name="connsiteY18" fmla="*/ 3009132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083022 w 4068510"/>
              <a:gd name="connsiteY2" fmla="*/ 12696 h 4307266"/>
              <a:gd name="connsiteX3" fmla="*/ 2178434 w 4068510"/>
              <a:gd name="connsiteY3" fmla="*/ 10279 h 4307266"/>
              <a:gd name="connsiteX4" fmla="*/ 3730486 w 4068510"/>
              <a:gd name="connsiteY4" fmla="*/ 873411 h 4307266"/>
              <a:gd name="connsiteX5" fmla="*/ 3810013 w 4068510"/>
              <a:gd name="connsiteY5" fmla="*/ 1469887 h 4307266"/>
              <a:gd name="connsiteX6" fmla="*/ 3797689 w 4068510"/>
              <a:gd name="connsiteY6" fmla="*/ 1550576 h 4307266"/>
              <a:gd name="connsiteX7" fmla="*/ 3767730 w 4068510"/>
              <a:gd name="connsiteY7" fmla="*/ 1690252 h 4307266"/>
              <a:gd name="connsiteX8" fmla="*/ 3738167 w 4068510"/>
              <a:gd name="connsiteY8" fmla="*/ 1772060 h 4307266"/>
              <a:gd name="connsiteX9" fmla="*/ 3738228 w 4068510"/>
              <a:gd name="connsiteY9" fmla="*/ 1773780 h 4307266"/>
              <a:gd name="connsiteX10" fmla="*/ 3977229 w 4068510"/>
              <a:gd name="connsiteY10" fmla="*/ 1806437 h 4307266"/>
              <a:gd name="connsiteX11" fmla="*/ 3782496 w 4068510"/>
              <a:gd name="connsiteY11" fmla="*/ 1967304 h 4307266"/>
              <a:gd name="connsiteX12" fmla="*/ 3875629 w 4068510"/>
              <a:gd name="connsiteY12" fmla="*/ 2162037 h 4307266"/>
              <a:gd name="connsiteX13" fmla="*/ 4036496 w 4068510"/>
              <a:gd name="connsiteY13" fmla="*/ 2246704 h 4307266"/>
              <a:gd name="connsiteX14" fmla="*/ 4061896 w 4068510"/>
              <a:gd name="connsiteY14" fmla="*/ 2424504 h 4307266"/>
              <a:gd name="connsiteX15" fmla="*/ 3951829 w 4068510"/>
              <a:gd name="connsiteY15" fmla="*/ 2534571 h 4307266"/>
              <a:gd name="connsiteX16" fmla="*/ 4038097 w 4068510"/>
              <a:gd name="connsiteY16" fmla="*/ 2753124 h 4307266"/>
              <a:gd name="connsiteX17" fmla="*/ 3988172 w 4068510"/>
              <a:gd name="connsiteY17" fmla="*/ 2880271 h 4307266"/>
              <a:gd name="connsiteX18" fmla="*/ 4018336 w 4068510"/>
              <a:gd name="connsiteY18" fmla="*/ 3009132 h 4307266"/>
              <a:gd name="connsiteX19" fmla="*/ 3917963 w 4068510"/>
              <a:gd name="connsiteY19" fmla="*/ 3118771 h 4307266"/>
              <a:gd name="connsiteX20" fmla="*/ 3917963 w 4068510"/>
              <a:gd name="connsiteY20" fmla="*/ 3364304 h 4307266"/>
              <a:gd name="connsiteX21" fmla="*/ 3740163 w 4068510"/>
              <a:gd name="connsiteY21" fmla="*/ 3592904 h 4307266"/>
              <a:gd name="connsiteX22" fmla="*/ 3137336 w 4068510"/>
              <a:gd name="connsiteY22" fmla="*/ 3706842 h 4307266"/>
              <a:gd name="connsiteX23" fmla="*/ 2885029 w 4068510"/>
              <a:gd name="connsiteY23" fmla="*/ 3780622 h 4307266"/>
              <a:gd name="connsiteX24" fmla="*/ 3057023 w 4068510"/>
              <a:gd name="connsiteY24" fmla="*/ 4293218 h 4307266"/>
              <a:gd name="connsiteX25" fmla="*/ 2598372 w 4068510"/>
              <a:gd name="connsiteY25" fmla="*/ 4304104 h 4307266"/>
              <a:gd name="connsiteX26" fmla="*/ 912296 w 4068510"/>
              <a:gd name="connsiteY26" fmla="*/ 4287171 h 4307266"/>
              <a:gd name="connsiteX27" fmla="*/ 1090096 w 4068510"/>
              <a:gd name="connsiteY27" fmla="*/ 3635237 h 4307266"/>
              <a:gd name="connsiteX28" fmla="*/ 573629 w 4068510"/>
              <a:gd name="connsiteY28" fmla="*/ 2907104 h 4307266"/>
              <a:gd name="connsiteX29" fmla="*/ 18546 w 4068510"/>
              <a:gd name="connsiteY29" fmla="*/ 1831735 h 4307266"/>
              <a:gd name="connsiteX30" fmla="*/ 49745 w 4068510"/>
              <a:gd name="connsiteY30" fmla="*/ 1249990 h 4307266"/>
              <a:gd name="connsiteX31" fmla="*/ 1830849 w 4068510"/>
              <a:gd name="connsiteY31" fmla="*/ 0 h 4307266"/>
              <a:gd name="connsiteX0" fmla="*/ 1830849 w 4068510"/>
              <a:gd name="connsiteY0" fmla="*/ 0 h 4307266"/>
              <a:gd name="connsiteX1" fmla="*/ 2032991 w 4068510"/>
              <a:gd name="connsiteY1" fmla="*/ 7263 h 4307266"/>
              <a:gd name="connsiteX2" fmla="*/ 2178434 w 4068510"/>
              <a:gd name="connsiteY2" fmla="*/ 10279 h 4307266"/>
              <a:gd name="connsiteX3" fmla="*/ 3730486 w 4068510"/>
              <a:gd name="connsiteY3" fmla="*/ 873411 h 4307266"/>
              <a:gd name="connsiteX4" fmla="*/ 3810013 w 4068510"/>
              <a:gd name="connsiteY4" fmla="*/ 1469887 h 4307266"/>
              <a:gd name="connsiteX5" fmla="*/ 3797689 w 4068510"/>
              <a:gd name="connsiteY5" fmla="*/ 1550576 h 4307266"/>
              <a:gd name="connsiteX6" fmla="*/ 3767730 w 4068510"/>
              <a:gd name="connsiteY6" fmla="*/ 1690252 h 4307266"/>
              <a:gd name="connsiteX7" fmla="*/ 3738167 w 4068510"/>
              <a:gd name="connsiteY7" fmla="*/ 1772060 h 4307266"/>
              <a:gd name="connsiteX8" fmla="*/ 3738228 w 4068510"/>
              <a:gd name="connsiteY8" fmla="*/ 1773780 h 4307266"/>
              <a:gd name="connsiteX9" fmla="*/ 3977229 w 4068510"/>
              <a:gd name="connsiteY9" fmla="*/ 1806437 h 4307266"/>
              <a:gd name="connsiteX10" fmla="*/ 3782496 w 4068510"/>
              <a:gd name="connsiteY10" fmla="*/ 1967304 h 4307266"/>
              <a:gd name="connsiteX11" fmla="*/ 3875629 w 4068510"/>
              <a:gd name="connsiteY11" fmla="*/ 2162037 h 4307266"/>
              <a:gd name="connsiteX12" fmla="*/ 4036496 w 4068510"/>
              <a:gd name="connsiteY12" fmla="*/ 2246704 h 4307266"/>
              <a:gd name="connsiteX13" fmla="*/ 4061896 w 4068510"/>
              <a:gd name="connsiteY13" fmla="*/ 2424504 h 4307266"/>
              <a:gd name="connsiteX14" fmla="*/ 3951829 w 4068510"/>
              <a:gd name="connsiteY14" fmla="*/ 2534571 h 4307266"/>
              <a:gd name="connsiteX15" fmla="*/ 4038097 w 4068510"/>
              <a:gd name="connsiteY15" fmla="*/ 2753124 h 4307266"/>
              <a:gd name="connsiteX16" fmla="*/ 3988172 w 4068510"/>
              <a:gd name="connsiteY16" fmla="*/ 2880271 h 4307266"/>
              <a:gd name="connsiteX17" fmla="*/ 4018336 w 4068510"/>
              <a:gd name="connsiteY17" fmla="*/ 3009132 h 4307266"/>
              <a:gd name="connsiteX18" fmla="*/ 3917963 w 4068510"/>
              <a:gd name="connsiteY18" fmla="*/ 3118771 h 4307266"/>
              <a:gd name="connsiteX19" fmla="*/ 3917963 w 4068510"/>
              <a:gd name="connsiteY19" fmla="*/ 3364304 h 4307266"/>
              <a:gd name="connsiteX20" fmla="*/ 3740163 w 4068510"/>
              <a:gd name="connsiteY20" fmla="*/ 3592904 h 4307266"/>
              <a:gd name="connsiteX21" fmla="*/ 3137336 w 4068510"/>
              <a:gd name="connsiteY21" fmla="*/ 3706842 h 4307266"/>
              <a:gd name="connsiteX22" fmla="*/ 2885029 w 4068510"/>
              <a:gd name="connsiteY22" fmla="*/ 3780622 h 4307266"/>
              <a:gd name="connsiteX23" fmla="*/ 3057023 w 4068510"/>
              <a:gd name="connsiteY23" fmla="*/ 4293218 h 4307266"/>
              <a:gd name="connsiteX24" fmla="*/ 2598372 w 4068510"/>
              <a:gd name="connsiteY24" fmla="*/ 4304104 h 4307266"/>
              <a:gd name="connsiteX25" fmla="*/ 912296 w 4068510"/>
              <a:gd name="connsiteY25" fmla="*/ 4287171 h 4307266"/>
              <a:gd name="connsiteX26" fmla="*/ 1090096 w 4068510"/>
              <a:gd name="connsiteY26" fmla="*/ 3635237 h 4307266"/>
              <a:gd name="connsiteX27" fmla="*/ 573629 w 4068510"/>
              <a:gd name="connsiteY27" fmla="*/ 2907104 h 4307266"/>
              <a:gd name="connsiteX28" fmla="*/ 18546 w 4068510"/>
              <a:gd name="connsiteY28" fmla="*/ 1831735 h 4307266"/>
              <a:gd name="connsiteX29" fmla="*/ 49745 w 4068510"/>
              <a:gd name="connsiteY29" fmla="*/ 1249990 h 4307266"/>
              <a:gd name="connsiteX30" fmla="*/ 1830849 w 4068510"/>
              <a:gd name="connsiteY30" fmla="*/ 0 h 4307266"/>
              <a:gd name="connsiteX0" fmla="*/ 1830849 w 4068510"/>
              <a:gd name="connsiteY0" fmla="*/ 128665 h 4435931"/>
              <a:gd name="connsiteX1" fmla="*/ 2178434 w 4068510"/>
              <a:gd name="connsiteY1" fmla="*/ 138944 h 4435931"/>
              <a:gd name="connsiteX2" fmla="*/ 3730486 w 4068510"/>
              <a:gd name="connsiteY2" fmla="*/ 1002076 h 4435931"/>
              <a:gd name="connsiteX3" fmla="*/ 3810013 w 4068510"/>
              <a:gd name="connsiteY3" fmla="*/ 1598552 h 4435931"/>
              <a:gd name="connsiteX4" fmla="*/ 3797689 w 4068510"/>
              <a:gd name="connsiteY4" fmla="*/ 1679241 h 4435931"/>
              <a:gd name="connsiteX5" fmla="*/ 3767730 w 4068510"/>
              <a:gd name="connsiteY5" fmla="*/ 1818917 h 4435931"/>
              <a:gd name="connsiteX6" fmla="*/ 3738167 w 4068510"/>
              <a:gd name="connsiteY6" fmla="*/ 1900725 h 4435931"/>
              <a:gd name="connsiteX7" fmla="*/ 3738228 w 4068510"/>
              <a:gd name="connsiteY7" fmla="*/ 1902445 h 4435931"/>
              <a:gd name="connsiteX8" fmla="*/ 3977229 w 4068510"/>
              <a:gd name="connsiteY8" fmla="*/ 1935102 h 4435931"/>
              <a:gd name="connsiteX9" fmla="*/ 3782496 w 4068510"/>
              <a:gd name="connsiteY9" fmla="*/ 2095969 h 4435931"/>
              <a:gd name="connsiteX10" fmla="*/ 3875629 w 4068510"/>
              <a:gd name="connsiteY10" fmla="*/ 2290702 h 4435931"/>
              <a:gd name="connsiteX11" fmla="*/ 4036496 w 4068510"/>
              <a:gd name="connsiteY11" fmla="*/ 2375369 h 4435931"/>
              <a:gd name="connsiteX12" fmla="*/ 4061896 w 4068510"/>
              <a:gd name="connsiteY12" fmla="*/ 2553169 h 4435931"/>
              <a:gd name="connsiteX13" fmla="*/ 3951829 w 4068510"/>
              <a:gd name="connsiteY13" fmla="*/ 2663236 h 4435931"/>
              <a:gd name="connsiteX14" fmla="*/ 4038097 w 4068510"/>
              <a:gd name="connsiteY14" fmla="*/ 2881789 h 4435931"/>
              <a:gd name="connsiteX15" fmla="*/ 3988172 w 4068510"/>
              <a:gd name="connsiteY15" fmla="*/ 3008936 h 4435931"/>
              <a:gd name="connsiteX16" fmla="*/ 4018336 w 4068510"/>
              <a:gd name="connsiteY16" fmla="*/ 3137797 h 4435931"/>
              <a:gd name="connsiteX17" fmla="*/ 3917963 w 4068510"/>
              <a:gd name="connsiteY17" fmla="*/ 3247436 h 4435931"/>
              <a:gd name="connsiteX18" fmla="*/ 3917963 w 4068510"/>
              <a:gd name="connsiteY18" fmla="*/ 3492969 h 4435931"/>
              <a:gd name="connsiteX19" fmla="*/ 3740163 w 4068510"/>
              <a:gd name="connsiteY19" fmla="*/ 3721569 h 4435931"/>
              <a:gd name="connsiteX20" fmla="*/ 3137336 w 4068510"/>
              <a:gd name="connsiteY20" fmla="*/ 3835507 h 4435931"/>
              <a:gd name="connsiteX21" fmla="*/ 2885029 w 4068510"/>
              <a:gd name="connsiteY21" fmla="*/ 3909287 h 4435931"/>
              <a:gd name="connsiteX22" fmla="*/ 3057023 w 4068510"/>
              <a:gd name="connsiteY22" fmla="*/ 4421883 h 4435931"/>
              <a:gd name="connsiteX23" fmla="*/ 2598372 w 4068510"/>
              <a:gd name="connsiteY23" fmla="*/ 4432769 h 4435931"/>
              <a:gd name="connsiteX24" fmla="*/ 912296 w 4068510"/>
              <a:gd name="connsiteY24" fmla="*/ 4415836 h 4435931"/>
              <a:gd name="connsiteX25" fmla="*/ 1090096 w 4068510"/>
              <a:gd name="connsiteY25" fmla="*/ 3763902 h 4435931"/>
              <a:gd name="connsiteX26" fmla="*/ 573629 w 4068510"/>
              <a:gd name="connsiteY26" fmla="*/ 3035769 h 4435931"/>
              <a:gd name="connsiteX27" fmla="*/ 18546 w 4068510"/>
              <a:gd name="connsiteY27" fmla="*/ 1960400 h 4435931"/>
              <a:gd name="connsiteX28" fmla="*/ 49745 w 4068510"/>
              <a:gd name="connsiteY28" fmla="*/ 1378655 h 4435931"/>
              <a:gd name="connsiteX29" fmla="*/ 1830849 w 4068510"/>
              <a:gd name="connsiteY29" fmla="*/ 128665 h 4435931"/>
              <a:gd name="connsiteX0" fmla="*/ 2178434 w 4068510"/>
              <a:gd name="connsiteY0" fmla="*/ 0 h 4296987"/>
              <a:gd name="connsiteX1" fmla="*/ 3730486 w 4068510"/>
              <a:gd name="connsiteY1" fmla="*/ 863132 h 4296987"/>
              <a:gd name="connsiteX2" fmla="*/ 3810013 w 4068510"/>
              <a:gd name="connsiteY2" fmla="*/ 1459608 h 4296987"/>
              <a:gd name="connsiteX3" fmla="*/ 3797689 w 4068510"/>
              <a:gd name="connsiteY3" fmla="*/ 1540297 h 4296987"/>
              <a:gd name="connsiteX4" fmla="*/ 3767730 w 4068510"/>
              <a:gd name="connsiteY4" fmla="*/ 1679973 h 4296987"/>
              <a:gd name="connsiteX5" fmla="*/ 3738167 w 4068510"/>
              <a:gd name="connsiteY5" fmla="*/ 1761781 h 4296987"/>
              <a:gd name="connsiteX6" fmla="*/ 3738228 w 4068510"/>
              <a:gd name="connsiteY6" fmla="*/ 1763501 h 4296987"/>
              <a:gd name="connsiteX7" fmla="*/ 3977229 w 4068510"/>
              <a:gd name="connsiteY7" fmla="*/ 1796158 h 4296987"/>
              <a:gd name="connsiteX8" fmla="*/ 3782496 w 4068510"/>
              <a:gd name="connsiteY8" fmla="*/ 1957025 h 4296987"/>
              <a:gd name="connsiteX9" fmla="*/ 3875629 w 4068510"/>
              <a:gd name="connsiteY9" fmla="*/ 2151758 h 4296987"/>
              <a:gd name="connsiteX10" fmla="*/ 4036496 w 4068510"/>
              <a:gd name="connsiteY10" fmla="*/ 2236425 h 4296987"/>
              <a:gd name="connsiteX11" fmla="*/ 4061896 w 4068510"/>
              <a:gd name="connsiteY11" fmla="*/ 2414225 h 4296987"/>
              <a:gd name="connsiteX12" fmla="*/ 3951829 w 4068510"/>
              <a:gd name="connsiteY12" fmla="*/ 2524292 h 4296987"/>
              <a:gd name="connsiteX13" fmla="*/ 4038097 w 4068510"/>
              <a:gd name="connsiteY13" fmla="*/ 2742845 h 4296987"/>
              <a:gd name="connsiteX14" fmla="*/ 3988172 w 4068510"/>
              <a:gd name="connsiteY14" fmla="*/ 2869992 h 4296987"/>
              <a:gd name="connsiteX15" fmla="*/ 4018336 w 4068510"/>
              <a:gd name="connsiteY15" fmla="*/ 2998853 h 4296987"/>
              <a:gd name="connsiteX16" fmla="*/ 3917963 w 4068510"/>
              <a:gd name="connsiteY16" fmla="*/ 3108492 h 4296987"/>
              <a:gd name="connsiteX17" fmla="*/ 3917963 w 4068510"/>
              <a:gd name="connsiteY17" fmla="*/ 3354025 h 4296987"/>
              <a:gd name="connsiteX18" fmla="*/ 3740163 w 4068510"/>
              <a:gd name="connsiteY18" fmla="*/ 3582625 h 4296987"/>
              <a:gd name="connsiteX19" fmla="*/ 3137336 w 4068510"/>
              <a:gd name="connsiteY19" fmla="*/ 3696563 h 4296987"/>
              <a:gd name="connsiteX20" fmla="*/ 2885029 w 4068510"/>
              <a:gd name="connsiteY20" fmla="*/ 3770343 h 4296987"/>
              <a:gd name="connsiteX21" fmla="*/ 3057023 w 4068510"/>
              <a:gd name="connsiteY21" fmla="*/ 4282939 h 4296987"/>
              <a:gd name="connsiteX22" fmla="*/ 2598372 w 4068510"/>
              <a:gd name="connsiteY22" fmla="*/ 4293825 h 4296987"/>
              <a:gd name="connsiteX23" fmla="*/ 912296 w 4068510"/>
              <a:gd name="connsiteY23" fmla="*/ 4276892 h 4296987"/>
              <a:gd name="connsiteX24" fmla="*/ 1090096 w 4068510"/>
              <a:gd name="connsiteY24" fmla="*/ 3624958 h 4296987"/>
              <a:gd name="connsiteX25" fmla="*/ 573629 w 4068510"/>
              <a:gd name="connsiteY25" fmla="*/ 2896825 h 4296987"/>
              <a:gd name="connsiteX26" fmla="*/ 18546 w 4068510"/>
              <a:gd name="connsiteY26" fmla="*/ 1821456 h 4296987"/>
              <a:gd name="connsiteX27" fmla="*/ 49745 w 4068510"/>
              <a:gd name="connsiteY27" fmla="*/ 1239711 h 4296987"/>
              <a:gd name="connsiteX28" fmla="*/ 1917132 w 4068510"/>
              <a:gd name="connsiteY28" fmla="*/ 76004 h 4296987"/>
              <a:gd name="connsiteX0" fmla="*/ 2178434 w 4068510"/>
              <a:gd name="connsiteY0" fmla="*/ 9580 h 4306567"/>
              <a:gd name="connsiteX1" fmla="*/ 3730486 w 4068510"/>
              <a:gd name="connsiteY1" fmla="*/ 872712 h 4306567"/>
              <a:gd name="connsiteX2" fmla="*/ 3810013 w 4068510"/>
              <a:gd name="connsiteY2" fmla="*/ 1469188 h 4306567"/>
              <a:gd name="connsiteX3" fmla="*/ 3797689 w 4068510"/>
              <a:gd name="connsiteY3" fmla="*/ 1549877 h 4306567"/>
              <a:gd name="connsiteX4" fmla="*/ 3767730 w 4068510"/>
              <a:gd name="connsiteY4" fmla="*/ 1689553 h 4306567"/>
              <a:gd name="connsiteX5" fmla="*/ 3738167 w 4068510"/>
              <a:gd name="connsiteY5" fmla="*/ 1771361 h 4306567"/>
              <a:gd name="connsiteX6" fmla="*/ 3738228 w 4068510"/>
              <a:gd name="connsiteY6" fmla="*/ 1773081 h 4306567"/>
              <a:gd name="connsiteX7" fmla="*/ 3977229 w 4068510"/>
              <a:gd name="connsiteY7" fmla="*/ 1805738 h 4306567"/>
              <a:gd name="connsiteX8" fmla="*/ 3782496 w 4068510"/>
              <a:gd name="connsiteY8" fmla="*/ 1966605 h 4306567"/>
              <a:gd name="connsiteX9" fmla="*/ 3875629 w 4068510"/>
              <a:gd name="connsiteY9" fmla="*/ 2161338 h 4306567"/>
              <a:gd name="connsiteX10" fmla="*/ 4036496 w 4068510"/>
              <a:gd name="connsiteY10" fmla="*/ 2246005 h 4306567"/>
              <a:gd name="connsiteX11" fmla="*/ 4061896 w 4068510"/>
              <a:gd name="connsiteY11" fmla="*/ 2423805 h 4306567"/>
              <a:gd name="connsiteX12" fmla="*/ 3951829 w 4068510"/>
              <a:gd name="connsiteY12" fmla="*/ 2533872 h 4306567"/>
              <a:gd name="connsiteX13" fmla="*/ 4038097 w 4068510"/>
              <a:gd name="connsiteY13" fmla="*/ 2752425 h 4306567"/>
              <a:gd name="connsiteX14" fmla="*/ 3988172 w 4068510"/>
              <a:gd name="connsiteY14" fmla="*/ 2879572 h 4306567"/>
              <a:gd name="connsiteX15" fmla="*/ 4018336 w 4068510"/>
              <a:gd name="connsiteY15" fmla="*/ 3008433 h 4306567"/>
              <a:gd name="connsiteX16" fmla="*/ 3917963 w 4068510"/>
              <a:gd name="connsiteY16" fmla="*/ 3118072 h 4306567"/>
              <a:gd name="connsiteX17" fmla="*/ 3917963 w 4068510"/>
              <a:gd name="connsiteY17" fmla="*/ 3363605 h 4306567"/>
              <a:gd name="connsiteX18" fmla="*/ 3740163 w 4068510"/>
              <a:gd name="connsiteY18" fmla="*/ 3592205 h 4306567"/>
              <a:gd name="connsiteX19" fmla="*/ 3137336 w 4068510"/>
              <a:gd name="connsiteY19" fmla="*/ 3706143 h 4306567"/>
              <a:gd name="connsiteX20" fmla="*/ 2885029 w 4068510"/>
              <a:gd name="connsiteY20" fmla="*/ 3779923 h 4306567"/>
              <a:gd name="connsiteX21" fmla="*/ 3057023 w 4068510"/>
              <a:gd name="connsiteY21" fmla="*/ 4292519 h 4306567"/>
              <a:gd name="connsiteX22" fmla="*/ 2598372 w 4068510"/>
              <a:gd name="connsiteY22" fmla="*/ 4303405 h 4306567"/>
              <a:gd name="connsiteX23" fmla="*/ 912296 w 4068510"/>
              <a:gd name="connsiteY23" fmla="*/ 4286472 h 4306567"/>
              <a:gd name="connsiteX24" fmla="*/ 1090096 w 4068510"/>
              <a:gd name="connsiteY24" fmla="*/ 3634538 h 4306567"/>
              <a:gd name="connsiteX25" fmla="*/ 573629 w 4068510"/>
              <a:gd name="connsiteY25" fmla="*/ 2906405 h 4306567"/>
              <a:gd name="connsiteX26" fmla="*/ 18546 w 4068510"/>
              <a:gd name="connsiteY26" fmla="*/ 1831036 h 4306567"/>
              <a:gd name="connsiteX27" fmla="*/ 49745 w 4068510"/>
              <a:gd name="connsiteY27" fmla="*/ 1249291 h 4306567"/>
              <a:gd name="connsiteX28" fmla="*/ 1870176 w 4068510"/>
              <a:gd name="connsiteY28" fmla="*/ 9280 h 4306567"/>
              <a:gd name="connsiteX0" fmla="*/ 2178434 w 4068510"/>
              <a:gd name="connsiteY0" fmla="*/ 26934 h 4323921"/>
              <a:gd name="connsiteX1" fmla="*/ 3730486 w 4068510"/>
              <a:gd name="connsiteY1" fmla="*/ 890066 h 4323921"/>
              <a:gd name="connsiteX2" fmla="*/ 3810013 w 4068510"/>
              <a:gd name="connsiteY2" fmla="*/ 1486542 h 4323921"/>
              <a:gd name="connsiteX3" fmla="*/ 3797689 w 4068510"/>
              <a:gd name="connsiteY3" fmla="*/ 1567231 h 4323921"/>
              <a:gd name="connsiteX4" fmla="*/ 3767730 w 4068510"/>
              <a:gd name="connsiteY4" fmla="*/ 1706907 h 4323921"/>
              <a:gd name="connsiteX5" fmla="*/ 3738167 w 4068510"/>
              <a:gd name="connsiteY5" fmla="*/ 1788715 h 4323921"/>
              <a:gd name="connsiteX6" fmla="*/ 3738228 w 4068510"/>
              <a:gd name="connsiteY6" fmla="*/ 1790435 h 4323921"/>
              <a:gd name="connsiteX7" fmla="*/ 3977229 w 4068510"/>
              <a:gd name="connsiteY7" fmla="*/ 1823092 h 4323921"/>
              <a:gd name="connsiteX8" fmla="*/ 3782496 w 4068510"/>
              <a:gd name="connsiteY8" fmla="*/ 1983959 h 4323921"/>
              <a:gd name="connsiteX9" fmla="*/ 3875629 w 4068510"/>
              <a:gd name="connsiteY9" fmla="*/ 2178692 h 4323921"/>
              <a:gd name="connsiteX10" fmla="*/ 4036496 w 4068510"/>
              <a:gd name="connsiteY10" fmla="*/ 2263359 h 4323921"/>
              <a:gd name="connsiteX11" fmla="*/ 4061896 w 4068510"/>
              <a:gd name="connsiteY11" fmla="*/ 2441159 h 4323921"/>
              <a:gd name="connsiteX12" fmla="*/ 3951829 w 4068510"/>
              <a:gd name="connsiteY12" fmla="*/ 2551226 h 4323921"/>
              <a:gd name="connsiteX13" fmla="*/ 4038097 w 4068510"/>
              <a:gd name="connsiteY13" fmla="*/ 2769779 h 4323921"/>
              <a:gd name="connsiteX14" fmla="*/ 3988172 w 4068510"/>
              <a:gd name="connsiteY14" fmla="*/ 2896926 h 4323921"/>
              <a:gd name="connsiteX15" fmla="*/ 4018336 w 4068510"/>
              <a:gd name="connsiteY15" fmla="*/ 3025787 h 4323921"/>
              <a:gd name="connsiteX16" fmla="*/ 3917963 w 4068510"/>
              <a:gd name="connsiteY16" fmla="*/ 3135426 h 4323921"/>
              <a:gd name="connsiteX17" fmla="*/ 3917963 w 4068510"/>
              <a:gd name="connsiteY17" fmla="*/ 3380959 h 4323921"/>
              <a:gd name="connsiteX18" fmla="*/ 3740163 w 4068510"/>
              <a:gd name="connsiteY18" fmla="*/ 3609559 h 4323921"/>
              <a:gd name="connsiteX19" fmla="*/ 3137336 w 4068510"/>
              <a:gd name="connsiteY19" fmla="*/ 3723497 h 4323921"/>
              <a:gd name="connsiteX20" fmla="*/ 2885029 w 4068510"/>
              <a:gd name="connsiteY20" fmla="*/ 3797277 h 4323921"/>
              <a:gd name="connsiteX21" fmla="*/ 3057023 w 4068510"/>
              <a:gd name="connsiteY21" fmla="*/ 4309873 h 4323921"/>
              <a:gd name="connsiteX22" fmla="*/ 2598372 w 4068510"/>
              <a:gd name="connsiteY22" fmla="*/ 4320759 h 4323921"/>
              <a:gd name="connsiteX23" fmla="*/ 912296 w 4068510"/>
              <a:gd name="connsiteY23" fmla="*/ 4303826 h 4323921"/>
              <a:gd name="connsiteX24" fmla="*/ 1090096 w 4068510"/>
              <a:gd name="connsiteY24" fmla="*/ 3651892 h 4323921"/>
              <a:gd name="connsiteX25" fmla="*/ 573629 w 4068510"/>
              <a:gd name="connsiteY25" fmla="*/ 2923759 h 4323921"/>
              <a:gd name="connsiteX26" fmla="*/ 18546 w 4068510"/>
              <a:gd name="connsiteY26" fmla="*/ 1848390 h 4323921"/>
              <a:gd name="connsiteX27" fmla="*/ 49745 w 4068510"/>
              <a:gd name="connsiteY27" fmla="*/ 1266645 h 4323921"/>
              <a:gd name="connsiteX28" fmla="*/ 1870176 w 4068510"/>
              <a:gd name="connsiteY28" fmla="*/ 9025 h 4323921"/>
              <a:gd name="connsiteX0" fmla="*/ 2178434 w 4068510"/>
              <a:gd name="connsiteY0" fmla="*/ 19526 h 4316513"/>
              <a:gd name="connsiteX1" fmla="*/ 3730486 w 4068510"/>
              <a:gd name="connsiteY1" fmla="*/ 882658 h 4316513"/>
              <a:gd name="connsiteX2" fmla="*/ 3810013 w 4068510"/>
              <a:gd name="connsiteY2" fmla="*/ 1479134 h 4316513"/>
              <a:gd name="connsiteX3" fmla="*/ 3797689 w 4068510"/>
              <a:gd name="connsiteY3" fmla="*/ 1559823 h 4316513"/>
              <a:gd name="connsiteX4" fmla="*/ 3767730 w 4068510"/>
              <a:gd name="connsiteY4" fmla="*/ 1699499 h 4316513"/>
              <a:gd name="connsiteX5" fmla="*/ 3738167 w 4068510"/>
              <a:gd name="connsiteY5" fmla="*/ 1781307 h 4316513"/>
              <a:gd name="connsiteX6" fmla="*/ 3738228 w 4068510"/>
              <a:gd name="connsiteY6" fmla="*/ 1783027 h 4316513"/>
              <a:gd name="connsiteX7" fmla="*/ 3977229 w 4068510"/>
              <a:gd name="connsiteY7" fmla="*/ 1815684 h 4316513"/>
              <a:gd name="connsiteX8" fmla="*/ 3782496 w 4068510"/>
              <a:gd name="connsiteY8" fmla="*/ 1976551 h 4316513"/>
              <a:gd name="connsiteX9" fmla="*/ 3875629 w 4068510"/>
              <a:gd name="connsiteY9" fmla="*/ 2171284 h 4316513"/>
              <a:gd name="connsiteX10" fmla="*/ 4036496 w 4068510"/>
              <a:gd name="connsiteY10" fmla="*/ 2255951 h 4316513"/>
              <a:gd name="connsiteX11" fmla="*/ 4061896 w 4068510"/>
              <a:gd name="connsiteY11" fmla="*/ 2433751 h 4316513"/>
              <a:gd name="connsiteX12" fmla="*/ 3951829 w 4068510"/>
              <a:gd name="connsiteY12" fmla="*/ 2543818 h 4316513"/>
              <a:gd name="connsiteX13" fmla="*/ 4038097 w 4068510"/>
              <a:gd name="connsiteY13" fmla="*/ 2762371 h 4316513"/>
              <a:gd name="connsiteX14" fmla="*/ 3988172 w 4068510"/>
              <a:gd name="connsiteY14" fmla="*/ 2889518 h 4316513"/>
              <a:gd name="connsiteX15" fmla="*/ 4018336 w 4068510"/>
              <a:gd name="connsiteY15" fmla="*/ 3018379 h 4316513"/>
              <a:gd name="connsiteX16" fmla="*/ 3917963 w 4068510"/>
              <a:gd name="connsiteY16" fmla="*/ 3128018 h 4316513"/>
              <a:gd name="connsiteX17" fmla="*/ 3917963 w 4068510"/>
              <a:gd name="connsiteY17" fmla="*/ 3373551 h 4316513"/>
              <a:gd name="connsiteX18" fmla="*/ 3740163 w 4068510"/>
              <a:gd name="connsiteY18" fmla="*/ 3602151 h 4316513"/>
              <a:gd name="connsiteX19" fmla="*/ 3137336 w 4068510"/>
              <a:gd name="connsiteY19" fmla="*/ 3716089 h 4316513"/>
              <a:gd name="connsiteX20" fmla="*/ 2885029 w 4068510"/>
              <a:gd name="connsiteY20" fmla="*/ 3789869 h 4316513"/>
              <a:gd name="connsiteX21" fmla="*/ 3057023 w 4068510"/>
              <a:gd name="connsiteY21" fmla="*/ 4302465 h 4316513"/>
              <a:gd name="connsiteX22" fmla="*/ 2598372 w 4068510"/>
              <a:gd name="connsiteY22" fmla="*/ 4313351 h 4316513"/>
              <a:gd name="connsiteX23" fmla="*/ 912296 w 4068510"/>
              <a:gd name="connsiteY23" fmla="*/ 4296418 h 4316513"/>
              <a:gd name="connsiteX24" fmla="*/ 1090096 w 4068510"/>
              <a:gd name="connsiteY24" fmla="*/ 3644484 h 4316513"/>
              <a:gd name="connsiteX25" fmla="*/ 573629 w 4068510"/>
              <a:gd name="connsiteY25" fmla="*/ 2916351 h 4316513"/>
              <a:gd name="connsiteX26" fmla="*/ 18546 w 4068510"/>
              <a:gd name="connsiteY26" fmla="*/ 1840982 h 4316513"/>
              <a:gd name="connsiteX27" fmla="*/ 49745 w 4068510"/>
              <a:gd name="connsiteY27" fmla="*/ 1259237 h 4316513"/>
              <a:gd name="connsiteX28" fmla="*/ 1870176 w 4068510"/>
              <a:gd name="connsiteY28" fmla="*/ 1617 h 4316513"/>
              <a:gd name="connsiteX0" fmla="*/ 2178434 w 4068510"/>
              <a:gd name="connsiteY0" fmla="*/ 18067 h 4315054"/>
              <a:gd name="connsiteX1" fmla="*/ 3730486 w 4068510"/>
              <a:gd name="connsiteY1" fmla="*/ 881199 h 4315054"/>
              <a:gd name="connsiteX2" fmla="*/ 3810013 w 4068510"/>
              <a:gd name="connsiteY2" fmla="*/ 1477675 h 4315054"/>
              <a:gd name="connsiteX3" fmla="*/ 3797689 w 4068510"/>
              <a:gd name="connsiteY3" fmla="*/ 1558364 h 4315054"/>
              <a:gd name="connsiteX4" fmla="*/ 3767730 w 4068510"/>
              <a:gd name="connsiteY4" fmla="*/ 1698040 h 4315054"/>
              <a:gd name="connsiteX5" fmla="*/ 3738167 w 4068510"/>
              <a:gd name="connsiteY5" fmla="*/ 1779848 h 4315054"/>
              <a:gd name="connsiteX6" fmla="*/ 3738228 w 4068510"/>
              <a:gd name="connsiteY6" fmla="*/ 1781568 h 4315054"/>
              <a:gd name="connsiteX7" fmla="*/ 3977229 w 4068510"/>
              <a:gd name="connsiteY7" fmla="*/ 1814225 h 4315054"/>
              <a:gd name="connsiteX8" fmla="*/ 3782496 w 4068510"/>
              <a:gd name="connsiteY8" fmla="*/ 1975092 h 4315054"/>
              <a:gd name="connsiteX9" fmla="*/ 3875629 w 4068510"/>
              <a:gd name="connsiteY9" fmla="*/ 2169825 h 4315054"/>
              <a:gd name="connsiteX10" fmla="*/ 4036496 w 4068510"/>
              <a:gd name="connsiteY10" fmla="*/ 2254492 h 4315054"/>
              <a:gd name="connsiteX11" fmla="*/ 4061896 w 4068510"/>
              <a:gd name="connsiteY11" fmla="*/ 2432292 h 4315054"/>
              <a:gd name="connsiteX12" fmla="*/ 3951829 w 4068510"/>
              <a:gd name="connsiteY12" fmla="*/ 2542359 h 4315054"/>
              <a:gd name="connsiteX13" fmla="*/ 4038097 w 4068510"/>
              <a:gd name="connsiteY13" fmla="*/ 2760912 h 4315054"/>
              <a:gd name="connsiteX14" fmla="*/ 3988172 w 4068510"/>
              <a:gd name="connsiteY14" fmla="*/ 2888059 h 4315054"/>
              <a:gd name="connsiteX15" fmla="*/ 4018336 w 4068510"/>
              <a:gd name="connsiteY15" fmla="*/ 3016920 h 4315054"/>
              <a:gd name="connsiteX16" fmla="*/ 3917963 w 4068510"/>
              <a:gd name="connsiteY16" fmla="*/ 3126559 h 4315054"/>
              <a:gd name="connsiteX17" fmla="*/ 3917963 w 4068510"/>
              <a:gd name="connsiteY17" fmla="*/ 3372092 h 4315054"/>
              <a:gd name="connsiteX18" fmla="*/ 3740163 w 4068510"/>
              <a:gd name="connsiteY18" fmla="*/ 3600692 h 4315054"/>
              <a:gd name="connsiteX19" fmla="*/ 3137336 w 4068510"/>
              <a:gd name="connsiteY19" fmla="*/ 3714630 h 4315054"/>
              <a:gd name="connsiteX20" fmla="*/ 2885029 w 4068510"/>
              <a:gd name="connsiteY20" fmla="*/ 3788410 h 4315054"/>
              <a:gd name="connsiteX21" fmla="*/ 3057023 w 4068510"/>
              <a:gd name="connsiteY21" fmla="*/ 4301006 h 4315054"/>
              <a:gd name="connsiteX22" fmla="*/ 2598372 w 4068510"/>
              <a:gd name="connsiteY22" fmla="*/ 4311892 h 4315054"/>
              <a:gd name="connsiteX23" fmla="*/ 912296 w 4068510"/>
              <a:gd name="connsiteY23" fmla="*/ 4294959 h 4315054"/>
              <a:gd name="connsiteX24" fmla="*/ 1090096 w 4068510"/>
              <a:gd name="connsiteY24" fmla="*/ 3643025 h 4315054"/>
              <a:gd name="connsiteX25" fmla="*/ 573629 w 4068510"/>
              <a:gd name="connsiteY25" fmla="*/ 2914892 h 4315054"/>
              <a:gd name="connsiteX26" fmla="*/ 18546 w 4068510"/>
              <a:gd name="connsiteY26" fmla="*/ 1839523 h 4315054"/>
              <a:gd name="connsiteX27" fmla="*/ 49745 w 4068510"/>
              <a:gd name="connsiteY27" fmla="*/ 1257778 h 4315054"/>
              <a:gd name="connsiteX28" fmla="*/ 1870176 w 4068510"/>
              <a:gd name="connsiteY28" fmla="*/ 158 h 4315054"/>
              <a:gd name="connsiteX0" fmla="*/ 2178434 w 4068510"/>
              <a:gd name="connsiteY0" fmla="*/ 18067 h 4315054"/>
              <a:gd name="connsiteX1" fmla="*/ 3730486 w 4068510"/>
              <a:gd name="connsiteY1" fmla="*/ 881199 h 4315054"/>
              <a:gd name="connsiteX2" fmla="*/ 3810013 w 4068510"/>
              <a:gd name="connsiteY2" fmla="*/ 1477675 h 4315054"/>
              <a:gd name="connsiteX3" fmla="*/ 3797689 w 4068510"/>
              <a:gd name="connsiteY3" fmla="*/ 1558364 h 4315054"/>
              <a:gd name="connsiteX4" fmla="*/ 3767730 w 4068510"/>
              <a:gd name="connsiteY4" fmla="*/ 1698040 h 4315054"/>
              <a:gd name="connsiteX5" fmla="*/ 3738167 w 4068510"/>
              <a:gd name="connsiteY5" fmla="*/ 1779848 h 4315054"/>
              <a:gd name="connsiteX6" fmla="*/ 3738228 w 4068510"/>
              <a:gd name="connsiteY6" fmla="*/ 1781568 h 4315054"/>
              <a:gd name="connsiteX7" fmla="*/ 3977229 w 4068510"/>
              <a:gd name="connsiteY7" fmla="*/ 1814225 h 4315054"/>
              <a:gd name="connsiteX8" fmla="*/ 3782496 w 4068510"/>
              <a:gd name="connsiteY8" fmla="*/ 1975092 h 4315054"/>
              <a:gd name="connsiteX9" fmla="*/ 3875629 w 4068510"/>
              <a:gd name="connsiteY9" fmla="*/ 2169825 h 4315054"/>
              <a:gd name="connsiteX10" fmla="*/ 4036496 w 4068510"/>
              <a:gd name="connsiteY10" fmla="*/ 2254492 h 4315054"/>
              <a:gd name="connsiteX11" fmla="*/ 4061896 w 4068510"/>
              <a:gd name="connsiteY11" fmla="*/ 2432292 h 4315054"/>
              <a:gd name="connsiteX12" fmla="*/ 3951829 w 4068510"/>
              <a:gd name="connsiteY12" fmla="*/ 2542359 h 4315054"/>
              <a:gd name="connsiteX13" fmla="*/ 4038097 w 4068510"/>
              <a:gd name="connsiteY13" fmla="*/ 2760912 h 4315054"/>
              <a:gd name="connsiteX14" fmla="*/ 3988172 w 4068510"/>
              <a:gd name="connsiteY14" fmla="*/ 2888059 h 4315054"/>
              <a:gd name="connsiteX15" fmla="*/ 4018336 w 4068510"/>
              <a:gd name="connsiteY15" fmla="*/ 3016920 h 4315054"/>
              <a:gd name="connsiteX16" fmla="*/ 3917963 w 4068510"/>
              <a:gd name="connsiteY16" fmla="*/ 3126559 h 4315054"/>
              <a:gd name="connsiteX17" fmla="*/ 3917963 w 4068510"/>
              <a:gd name="connsiteY17" fmla="*/ 3372092 h 4315054"/>
              <a:gd name="connsiteX18" fmla="*/ 3740163 w 4068510"/>
              <a:gd name="connsiteY18" fmla="*/ 3600692 h 4315054"/>
              <a:gd name="connsiteX19" fmla="*/ 3137336 w 4068510"/>
              <a:gd name="connsiteY19" fmla="*/ 3714630 h 4315054"/>
              <a:gd name="connsiteX20" fmla="*/ 2885029 w 4068510"/>
              <a:gd name="connsiteY20" fmla="*/ 3788410 h 4315054"/>
              <a:gd name="connsiteX21" fmla="*/ 3057023 w 4068510"/>
              <a:gd name="connsiteY21" fmla="*/ 4301006 h 4315054"/>
              <a:gd name="connsiteX22" fmla="*/ 2598372 w 4068510"/>
              <a:gd name="connsiteY22" fmla="*/ 4311892 h 4315054"/>
              <a:gd name="connsiteX23" fmla="*/ 912296 w 4068510"/>
              <a:gd name="connsiteY23" fmla="*/ 4294959 h 4315054"/>
              <a:gd name="connsiteX24" fmla="*/ 1090096 w 4068510"/>
              <a:gd name="connsiteY24" fmla="*/ 3643025 h 4315054"/>
              <a:gd name="connsiteX25" fmla="*/ 573629 w 4068510"/>
              <a:gd name="connsiteY25" fmla="*/ 2914892 h 4315054"/>
              <a:gd name="connsiteX26" fmla="*/ 18546 w 4068510"/>
              <a:gd name="connsiteY26" fmla="*/ 1839523 h 4315054"/>
              <a:gd name="connsiteX27" fmla="*/ 49745 w 4068510"/>
              <a:gd name="connsiteY27" fmla="*/ 1257778 h 4315054"/>
              <a:gd name="connsiteX28" fmla="*/ 1870176 w 4068510"/>
              <a:gd name="connsiteY28" fmla="*/ 158 h 431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68510" h="4315054">
                <a:moveTo>
                  <a:pt x="2178434" y="18067"/>
                </a:moveTo>
                <a:cubicBezTo>
                  <a:pt x="2784653" y="29346"/>
                  <a:pt x="3517972" y="403786"/>
                  <a:pt x="3730486" y="881199"/>
                </a:cubicBezTo>
                <a:cubicBezTo>
                  <a:pt x="3851923" y="1154007"/>
                  <a:pt x="3816613" y="1298280"/>
                  <a:pt x="3810013" y="1477675"/>
                </a:cubicBezTo>
                <a:lnTo>
                  <a:pt x="3797689" y="1558364"/>
                </a:lnTo>
                <a:cubicBezTo>
                  <a:pt x="3790939" y="1605654"/>
                  <a:pt x="3780898" y="1652252"/>
                  <a:pt x="3767730" y="1698040"/>
                </a:cubicBezTo>
                <a:lnTo>
                  <a:pt x="3738167" y="1779848"/>
                </a:lnTo>
                <a:cubicBezTo>
                  <a:pt x="3738187" y="1780421"/>
                  <a:pt x="3738208" y="1780995"/>
                  <a:pt x="3738228" y="1781568"/>
                </a:cubicBezTo>
                <a:cubicBezTo>
                  <a:pt x="3695174" y="1931811"/>
                  <a:pt x="3969851" y="1781971"/>
                  <a:pt x="3977229" y="1814225"/>
                </a:cubicBezTo>
                <a:cubicBezTo>
                  <a:pt x="3984607" y="1846479"/>
                  <a:pt x="3799429" y="1915825"/>
                  <a:pt x="3782496" y="1975092"/>
                </a:cubicBezTo>
                <a:cubicBezTo>
                  <a:pt x="3765563" y="2034359"/>
                  <a:pt x="3833296" y="2123258"/>
                  <a:pt x="3875629" y="2169825"/>
                </a:cubicBezTo>
                <a:cubicBezTo>
                  <a:pt x="3917962" y="2216392"/>
                  <a:pt x="4005452" y="2210748"/>
                  <a:pt x="4036496" y="2254492"/>
                </a:cubicBezTo>
                <a:cubicBezTo>
                  <a:pt x="4067540" y="2298236"/>
                  <a:pt x="4076007" y="2384314"/>
                  <a:pt x="4061896" y="2432292"/>
                </a:cubicBezTo>
                <a:cubicBezTo>
                  <a:pt x="4047785" y="2480270"/>
                  <a:pt x="3955795" y="2487589"/>
                  <a:pt x="3951829" y="2542359"/>
                </a:cubicBezTo>
                <a:cubicBezTo>
                  <a:pt x="3947863" y="2597129"/>
                  <a:pt x="4038034" y="2658355"/>
                  <a:pt x="4038097" y="2760912"/>
                </a:cubicBezTo>
                <a:cubicBezTo>
                  <a:pt x="4038160" y="2863469"/>
                  <a:pt x="3991465" y="2845391"/>
                  <a:pt x="3988172" y="2888059"/>
                </a:cubicBezTo>
                <a:cubicBezTo>
                  <a:pt x="3984879" y="2930727"/>
                  <a:pt x="4036029" y="2929235"/>
                  <a:pt x="4018336" y="3016920"/>
                </a:cubicBezTo>
                <a:cubicBezTo>
                  <a:pt x="4000643" y="3104605"/>
                  <a:pt x="3934692" y="3067364"/>
                  <a:pt x="3917963" y="3126559"/>
                </a:cubicBezTo>
                <a:cubicBezTo>
                  <a:pt x="3901234" y="3185754"/>
                  <a:pt x="3947596" y="3293070"/>
                  <a:pt x="3917963" y="3372092"/>
                </a:cubicBezTo>
                <a:cubicBezTo>
                  <a:pt x="3888330" y="3451114"/>
                  <a:pt x="3870268" y="3543602"/>
                  <a:pt x="3740163" y="3600692"/>
                </a:cubicBezTo>
                <a:cubicBezTo>
                  <a:pt x="3610059" y="3657782"/>
                  <a:pt x="3390892" y="3716001"/>
                  <a:pt x="3137336" y="3714630"/>
                </a:cubicBezTo>
                <a:cubicBezTo>
                  <a:pt x="2883780" y="3713259"/>
                  <a:pt x="2898414" y="3690681"/>
                  <a:pt x="2885029" y="3788410"/>
                </a:cubicBezTo>
                <a:cubicBezTo>
                  <a:pt x="2871644" y="3886139"/>
                  <a:pt x="3059079" y="4279073"/>
                  <a:pt x="3057023" y="4301006"/>
                </a:cubicBezTo>
                <a:cubicBezTo>
                  <a:pt x="3054967" y="4322939"/>
                  <a:pt x="2955826" y="4312900"/>
                  <a:pt x="2598372" y="4311892"/>
                </a:cubicBezTo>
                <a:lnTo>
                  <a:pt x="912296" y="4294959"/>
                </a:lnTo>
                <a:cubicBezTo>
                  <a:pt x="755220" y="4289315"/>
                  <a:pt x="1146540" y="3873036"/>
                  <a:pt x="1090096" y="3643025"/>
                </a:cubicBezTo>
                <a:cubicBezTo>
                  <a:pt x="1033652" y="3413014"/>
                  <a:pt x="788143" y="3190989"/>
                  <a:pt x="573629" y="2914892"/>
                </a:cubicBezTo>
                <a:cubicBezTo>
                  <a:pt x="357561" y="2636794"/>
                  <a:pt x="129180" y="2495505"/>
                  <a:pt x="18546" y="1839523"/>
                </a:cubicBezTo>
                <a:cubicBezTo>
                  <a:pt x="-2874" y="1652307"/>
                  <a:pt x="-19270" y="1536434"/>
                  <a:pt x="49745" y="1257778"/>
                </a:cubicBezTo>
                <a:cubicBezTo>
                  <a:pt x="271813" y="454730"/>
                  <a:pt x="885696" y="-9820"/>
                  <a:pt x="1870176" y="158"/>
                </a:cubicBezTo>
              </a:path>
            </a:pathLst>
          </a:custGeom>
          <a:solidFill>
            <a:srgbClr val="224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grpSp>
        <p:nvGrpSpPr>
          <p:cNvPr id="38" name="Group 37">
            <a:extLst>
              <a:ext uri="{FF2B5EF4-FFF2-40B4-BE49-F238E27FC236}">
                <a16:creationId xmlns:a16="http://schemas.microsoft.com/office/drawing/2014/main" id="{924BD2A8-6A1D-BD24-EDA8-6079AC6F1F92}"/>
              </a:ext>
            </a:extLst>
          </p:cNvPr>
          <p:cNvGrpSpPr/>
          <p:nvPr/>
        </p:nvGrpSpPr>
        <p:grpSpPr>
          <a:xfrm>
            <a:off x="1293050" y="1989175"/>
            <a:ext cx="3171373" cy="2976010"/>
            <a:chOff x="-5756467" y="1573739"/>
            <a:chExt cx="5016979" cy="4707923"/>
          </a:xfrm>
        </p:grpSpPr>
        <p:sp>
          <p:nvSpPr>
            <p:cNvPr id="8" name="Oval 7">
              <a:extLst>
                <a:ext uri="{FF2B5EF4-FFF2-40B4-BE49-F238E27FC236}">
                  <a16:creationId xmlns:a16="http://schemas.microsoft.com/office/drawing/2014/main" id="{B1515170-4F78-150A-FE31-1EA5262A3A0C}"/>
                </a:ext>
              </a:extLst>
            </p:cNvPr>
            <p:cNvSpPr/>
            <p:nvPr/>
          </p:nvSpPr>
          <p:spPr>
            <a:xfrm>
              <a:off x="-4604534" y="1573739"/>
              <a:ext cx="2695755" cy="2695755"/>
            </a:xfrm>
            <a:prstGeom prst="ellipse">
              <a:avLst/>
            </a:prstGeom>
            <a:solidFill>
              <a:schemeClr val="accent4">
                <a:lumMod val="20000"/>
                <a:lumOff val="80000"/>
                <a:alpha val="42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4" name="Oval 13">
              <a:extLst>
                <a:ext uri="{FF2B5EF4-FFF2-40B4-BE49-F238E27FC236}">
                  <a16:creationId xmlns:a16="http://schemas.microsoft.com/office/drawing/2014/main" id="{CF46874B-9536-FF84-77C0-1B404B88F291}"/>
                </a:ext>
              </a:extLst>
            </p:cNvPr>
            <p:cNvSpPr/>
            <p:nvPr/>
          </p:nvSpPr>
          <p:spPr>
            <a:xfrm>
              <a:off x="-5756467" y="3585907"/>
              <a:ext cx="2695755" cy="2695755"/>
            </a:xfrm>
            <a:prstGeom prst="ellipse">
              <a:avLst/>
            </a:prstGeom>
            <a:solidFill>
              <a:schemeClr val="accent4">
                <a:lumMod val="20000"/>
                <a:lumOff val="80000"/>
                <a:alpha val="42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5" name="Oval 14">
              <a:extLst>
                <a:ext uri="{FF2B5EF4-FFF2-40B4-BE49-F238E27FC236}">
                  <a16:creationId xmlns:a16="http://schemas.microsoft.com/office/drawing/2014/main" id="{F9C37DE3-6B4F-ECD2-6BC1-9841AB6927AB}"/>
                </a:ext>
              </a:extLst>
            </p:cNvPr>
            <p:cNvSpPr/>
            <p:nvPr/>
          </p:nvSpPr>
          <p:spPr>
            <a:xfrm>
              <a:off x="-3435243" y="3585907"/>
              <a:ext cx="2695755" cy="2695755"/>
            </a:xfrm>
            <a:prstGeom prst="ellipse">
              <a:avLst/>
            </a:prstGeom>
            <a:solidFill>
              <a:schemeClr val="accent4">
                <a:lumMod val="20000"/>
                <a:lumOff val="80000"/>
                <a:alpha val="42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0" name="TextBox 9">
              <a:extLst>
                <a:ext uri="{FF2B5EF4-FFF2-40B4-BE49-F238E27FC236}">
                  <a16:creationId xmlns:a16="http://schemas.microsoft.com/office/drawing/2014/main" id="{6DFE6542-E8C8-205F-BA79-F16BE3BEDF86}"/>
                </a:ext>
              </a:extLst>
            </p:cNvPr>
            <p:cNvSpPr txBox="1"/>
            <p:nvPr/>
          </p:nvSpPr>
          <p:spPr>
            <a:xfrm>
              <a:off x="-4074437" y="2936355"/>
              <a:ext cx="1635557" cy="587829"/>
            </a:xfrm>
            <a:prstGeom prst="rect">
              <a:avLst/>
            </a:prstGeom>
            <a:noFill/>
          </p:spPr>
          <p:txBody>
            <a:bodyPr wrap="square" lIns="0" tIns="0" rIns="0" bIns="0" rtlCol="0">
              <a:noAutofit/>
            </a:bodyPr>
            <a:lstStyle/>
            <a:p>
              <a:pPr algn="ctr">
                <a:spcBef>
                  <a:spcPts val="900"/>
                </a:spcBef>
              </a:pPr>
              <a:r>
                <a:rPr lang="en-US" sz="1400" b="1">
                  <a:solidFill>
                    <a:schemeClr val="bg1"/>
                  </a:solidFill>
                </a:rPr>
                <a:t>Appropriate nutrition</a:t>
              </a:r>
            </a:p>
          </p:txBody>
        </p:sp>
        <p:sp>
          <p:nvSpPr>
            <p:cNvPr id="18" name="TextBox 17">
              <a:extLst>
                <a:ext uri="{FF2B5EF4-FFF2-40B4-BE49-F238E27FC236}">
                  <a16:creationId xmlns:a16="http://schemas.microsoft.com/office/drawing/2014/main" id="{304B5F07-7D7A-6A2C-A468-AB134AF0003D}"/>
                </a:ext>
              </a:extLst>
            </p:cNvPr>
            <p:cNvSpPr txBox="1"/>
            <p:nvPr/>
          </p:nvSpPr>
          <p:spPr>
            <a:xfrm>
              <a:off x="-5299117" y="4774372"/>
              <a:ext cx="1770601" cy="587829"/>
            </a:xfrm>
            <a:prstGeom prst="rect">
              <a:avLst/>
            </a:prstGeom>
            <a:noFill/>
          </p:spPr>
          <p:txBody>
            <a:bodyPr wrap="square" lIns="0" tIns="0" rIns="0" bIns="0" rtlCol="0">
              <a:noAutofit/>
            </a:bodyPr>
            <a:lstStyle/>
            <a:p>
              <a:pPr algn="ctr">
                <a:spcBef>
                  <a:spcPts val="900"/>
                </a:spcBef>
              </a:pPr>
              <a:r>
                <a:rPr lang="en-US" sz="1400" b="1">
                  <a:solidFill>
                    <a:schemeClr val="bg1"/>
                  </a:solidFill>
                </a:rPr>
                <a:t>Responsive caregiver relationships</a:t>
              </a:r>
            </a:p>
          </p:txBody>
        </p:sp>
        <p:sp>
          <p:nvSpPr>
            <p:cNvPr id="19" name="TextBox 18">
              <a:extLst>
                <a:ext uri="{FF2B5EF4-FFF2-40B4-BE49-F238E27FC236}">
                  <a16:creationId xmlns:a16="http://schemas.microsoft.com/office/drawing/2014/main" id="{F55E0EE4-1B64-4B4B-6E8E-90D85AD83A92}"/>
                </a:ext>
              </a:extLst>
            </p:cNvPr>
            <p:cNvSpPr txBox="1"/>
            <p:nvPr/>
          </p:nvSpPr>
          <p:spPr>
            <a:xfrm>
              <a:off x="-2973290" y="4774372"/>
              <a:ext cx="1932481" cy="587829"/>
            </a:xfrm>
            <a:prstGeom prst="rect">
              <a:avLst/>
            </a:prstGeom>
            <a:noFill/>
          </p:spPr>
          <p:txBody>
            <a:bodyPr wrap="square" lIns="0" tIns="0" rIns="0" bIns="0" rtlCol="0">
              <a:noAutofit/>
            </a:bodyPr>
            <a:lstStyle/>
            <a:p>
              <a:pPr algn="ctr">
                <a:spcBef>
                  <a:spcPts val="900"/>
                </a:spcBef>
              </a:pPr>
              <a:r>
                <a:rPr lang="en-US" sz="1400" b="1">
                  <a:solidFill>
                    <a:schemeClr val="bg1"/>
                  </a:solidFill>
                </a:rPr>
                <a:t>Safe and nurturing environments</a:t>
              </a:r>
            </a:p>
          </p:txBody>
        </p:sp>
        <p:pic>
          <p:nvPicPr>
            <p:cNvPr id="12" name="Graphic 11">
              <a:extLst>
                <a:ext uri="{FF2B5EF4-FFF2-40B4-BE49-F238E27FC236}">
                  <a16:creationId xmlns:a16="http://schemas.microsoft.com/office/drawing/2014/main" id="{D5432E19-17F5-8011-37A9-F70264EBFE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3719" y="1701777"/>
              <a:ext cx="1257300" cy="1257300"/>
            </a:xfrm>
            <a:prstGeom prst="rect">
              <a:avLst/>
            </a:prstGeom>
          </p:spPr>
        </p:pic>
        <p:pic>
          <p:nvPicPr>
            <p:cNvPr id="22" name="Graphic 21">
              <a:extLst>
                <a:ext uri="{FF2B5EF4-FFF2-40B4-BE49-F238E27FC236}">
                  <a16:creationId xmlns:a16="http://schemas.microsoft.com/office/drawing/2014/main" id="{69134A49-1410-EF52-25BF-9AA012B555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36996" y="3802066"/>
              <a:ext cx="837433" cy="837433"/>
            </a:xfrm>
            <a:prstGeom prst="rect">
              <a:avLst/>
            </a:prstGeom>
          </p:spPr>
        </p:pic>
      </p:grpSp>
      <p:pic>
        <p:nvPicPr>
          <p:cNvPr id="40" name="Graphic 39">
            <a:extLst>
              <a:ext uri="{FF2B5EF4-FFF2-40B4-BE49-F238E27FC236}">
                <a16:creationId xmlns:a16="http://schemas.microsoft.com/office/drawing/2014/main" id="{3BB0FAB5-5BD0-DA7E-1C1C-747B3B3EB1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78965" y="3392434"/>
            <a:ext cx="615478" cy="615478"/>
          </a:xfrm>
          <a:prstGeom prst="rect">
            <a:avLst/>
          </a:prstGeom>
        </p:spPr>
      </p:pic>
    </p:spTree>
    <p:extLst>
      <p:ext uri="{BB962C8B-B14F-4D97-AF65-F5344CB8AC3E}">
        <p14:creationId xmlns:p14="http://schemas.microsoft.com/office/powerpoint/2010/main" val="223912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pcs educational">
      <a:dk1>
        <a:srgbClr val="000000"/>
      </a:dk1>
      <a:lt1>
        <a:srgbClr val="FFFFFF"/>
      </a:lt1>
      <a:dk2>
        <a:srgbClr val="224051"/>
      </a:dk2>
      <a:lt2>
        <a:srgbClr val="EEEEEE"/>
      </a:lt2>
      <a:accent1>
        <a:srgbClr val="4C90A9"/>
      </a:accent1>
      <a:accent2>
        <a:srgbClr val="4F7310"/>
      </a:accent2>
      <a:accent3>
        <a:srgbClr val="CEE860"/>
      </a:accent3>
      <a:accent4>
        <a:srgbClr val="C56E40"/>
      </a:accent4>
      <a:accent5>
        <a:srgbClr val="DAAD46"/>
      </a:accent5>
      <a:accent6>
        <a:srgbClr val="6E82C3"/>
      </a:accent6>
      <a:hlink>
        <a:srgbClr val="4C90A9"/>
      </a:hlink>
      <a:folHlink>
        <a:srgbClr val="EEEEE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spcBef>
            <a:spcPts val="900"/>
          </a:spcBef>
          <a:defRPr sz="2000" b="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alpha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spcBef>
            <a:spcPts val="900"/>
          </a:spcBef>
          <a:defRPr sz="2000" b="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7A84EB82D6984BA511BE7D603D14F4" ma:contentTypeVersion="15" ma:contentTypeDescription="Create a new document." ma:contentTypeScope="" ma:versionID="5b2f1662a233c08ece22e832a7718326">
  <xsd:schema xmlns:xsd="http://www.w3.org/2001/XMLSchema" xmlns:xs="http://www.w3.org/2001/XMLSchema" xmlns:p="http://schemas.microsoft.com/office/2006/metadata/properties" xmlns:ns2="c5b92601-e9cd-4786-a86f-bf10d1429916" xmlns:ns3="5c76d384-0ae2-4436-8dff-c447bacfe2fe" targetNamespace="http://schemas.microsoft.com/office/2006/metadata/properties" ma:root="true" ma:fieldsID="20355b05239348afbf4830607c430b6d" ns2:_="" ns3:_="">
    <xsd:import namespace="c5b92601-e9cd-4786-a86f-bf10d1429916"/>
    <xsd:import namespace="5c76d384-0ae2-4436-8dff-c447bacfe2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b92601-e9cd-4786-a86f-bf10d1429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f34ef8f-05f6-4be7-bce8-e0a45587ff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76d384-0ae2-4436-8dff-c447bacfe2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19ed6d0-2057-47c6-aa35-13a78b444563}" ma:internalName="TaxCatchAll" ma:showField="CatchAllData" ma:web="5c76d384-0ae2-4436-8dff-c447bacfe2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b92601-e9cd-4786-a86f-bf10d1429916">
      <Terms xmlns="http://schemas.microsoft.com/office/infopath/2007/PartnerControls"/>
    </lcf76f155ced4ddcb4097134ff3c332f>
    <TaxCatchAll xmlns="5c76d384-0ae2-4436-8dff-c447bacfe2fe" xsi:nil="true"/>
  </documentManagement>
</p:properties>
</file>

<file path=customXml/itemProps1.xml><?xml version="1.0" encoding="utf-8"?>
<ds:datastoreItem xmlns:ds="http://schemas.openxmlformats.org/officeDocument/2006/customXml" ds:itemID="{727A3FA1-D994-4F8C-A117-BEF67B5E0998}">
  <ds:schemaRefs>
    <ds:schemaRef ds:uri="http://schemas.microsoft.com/sharepoint/v3/contenttype/forms"/>
  </ds:schemaRefs>
</ds:datastoreItem>
</file>

<file path=customXml/itemProps2.xml><?xml version="1.0" encoding="utf-8"?>
<ds:datastoreItem xmlns:ds="http://schemas.openxmlformats.org/officeDocument/2006/customXml" ds:itemID="{76E9C256-10E2-4304-B9F9-2830FDDE056C}">
  <ds:schemaRefs>
    <ds:schemaRef ds:uri="5c76d384-0ae2-4436-8dff-c447bacfe2fe"/>
    <ds:schemaRef ds:uri="c5b92601-e9cd-4786-a86f-bf10d14299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407507-5B7C-46FF-BF45-99020270C3F2}">
  <ds:schemaRefs>
    <ds:schemaRef ds:uri="5c76d384-0ae2-4436-8dff-c447bacfe2fe"/>
    <ds:schemaRef ds:uri="c5b92601-e9cd-4786-a86f-bf10d14299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6094</Words>
  <Application>Microsoft Office PowerPoint</Application>
  <PresentationFormat>Widescreen</PresentationFormat>
  <Paragraphs>601</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.AppleSystemUIFont</vt:lpstr>
      <vt:lpstr>Arial</vt:lpstr>
      <vt:lpstr>Avenir Book</vt:lpstr>
      <vt:lpstr>Cabin</vt:lpstr>
      <vt:lpstr>Calibri</vt:lpstr>
      <vt:lpstr>Courier New</vt:lpstr>
      <vt:lpstr>Symbol</vt:lpstr>
      <vt:lpstr>System Font Regular</vt:lpstr>
      <vt:lpstr>Times New Roman</vt:lpstr>
      <vt:lpstr>Wingdings</vt:lpstr>
      <vt:lpstr>1_Office Theme</vt:lpstr>
      <vt:lpstr>PowerPoint Presentation</vt:lpstr>
      <vt:lpstr>Parents are Hungry to Confidently Nourish Their Children</vt:lpstr>
      <vt:lpstr>Healthy Eating Declines in Childhood</vt:lpstr>
      <vt:lpstr>The Dairy Gap is Evident at a Shockingly Early Age</vt:lpstr>
      <vt:lpstr>Dairy Everyday is a Healthy Way to  Help Nourish Brains, Bones and Bodies</vt:lpstr>
      <vt:lpstr>Dollar for Dollar, Dairy Foods Are One of the Most Economical Sources of Nutrition</vt:lpstr>
      <vt:lpstr>Issues with Lactose?  There is Something for Everyone</vt:lpstr>
      <vt:lpstr>Components </vt:lpstr>
      <vt:lpstr>3 Fundamental Components to Neurodevelopment and Lifelong Wellbeing </vt:lpstr>
      <vt:lpstr>Dairy Every Day is a Healthy Way to  Support Brain Development</vt:lpstr>
      <vt:lpstr>Seafood, Dairy Foods and Eggs Offer Natural Sources of Iodine</vt:lpstr>
      <vt:lpstr>PowerPoint Presentation</vt:lpstr>
      <vt:lpstr>Dairy Every Day is a Healthy Way to Build Strong Bones</vt:lpstr>
      <vt:lpstr>Bones Crave the Nutrients Found in Dairy Foods</vt:lpstr>
      <vt:lpstr>Key Points to Help Parents Nourish Their Child’s Bone Health</vt:lpstr>
      <vt:lpstr>Dairy Every Day is a Healthy Way to Benefit Immunity</vt:lpstr>
      <vt:lpstr>Key Points to Help Parents Nourish Their Child’s Immune System</vt:lpstr>
      <vt:lpstr>Dairy Every Day is a Healthy Way to Support Growth and Development</vt:lpstr>
      <vt:lpstr>Milk and Water: Go-to Beverages for 1-5 Year Olds</vt:lpstr>
      <vt:lpstr>Plant-Based Dairy Alternatives</vt:lpstr>
      <vt:lpstr>North American Society for Pediatric Gastroenterology, Hepatology &amp; Nutrition</vt:lpstr>
      <vt:lpstr>Key Points to Help Parents Nourish  Their Child’s Growth and Development</vt:lpstr>
      <vt:lpstr>Free CEU Webinars Through CDR ⎹   USDairy.com</vt:lpstr>
      <vt:lpstr>Dairy Every Day is a Healthy 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Cummins, Sally</dc:creator>
  <cp:lastModifiedBy>Cummins, Sally</cp:lastModifiedBy>
  <cp:revision>2</cp:revision>
  <cp:lastPrinted>2022-07-22T17:46:42Z</cp:lastPrinted>
  <dcterms:created xsi:type="dcterms:W3CDTF">2022-06-29T17:42:24Z</dcterms:created>
  <dcterms:modified xsi:type="dcterms:W3CDTF">2023-05-16T20:32:09Z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0x010100907A84EB82D6984BA511BE7D603D14F4</vt:lpwstr>
  </property>
  <property fmtid="{D5CDD505-2E9C-101B-9397-08002B2CF9AE}" pid="3" name="MediaServiceImageTags">
    <vt:lpwstr/>
  </property>
</Properties>
</file>